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433" r:id="rId2"/>
    <p:sldId id="256" r:id="rId3"/>
    <p:sldId id="344" r:id="rId4"/>
    <p:sldId id="345" r:id="rId5"/>
    <p:sldId id="346" r:id="rId6"/>
    <p:sldId id="347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404" r:id="rId16"/>
    <p:sldId id="405" r:id="rId17"/>
    <p:sldId id="406" r:id="rId18"/>
    <p:sldId id="407" r:id="rId19"/>
    <p:sldId id="408" r:id="rId20"/>
    <p:sldId id="356" r:id="rId21"/>
    <p:sldId id="357" r:id="rId22"/>
    <p:sldId id="358" r:id="rId23"/>
    <p:sldId id="359" r:id="rId24"/>
    <p:sldId id="360" r:id="rId25"/>
    <p:sldId id="361" r:id="rId26"/>
    <p:sldId id="362" r:id="rId27"/>
    <p:sldId id="363" r:id="rId28"/>
    <p:sldId id="364" r:id="rId29"/>
    <p:sldId id="365" r:id="rId30"/>
    <p:sldId id="366" r:id="rId31"/>
    <p:sldId id="367" r:id="rId32"/>
    <p:sldId id="409" r:id="rId33"/>
    <p:sldId id="410" r:id="rId34"/>
    <p:sldId id="411" r:id="rId35"/>
    <p:sldId id="412" r:id="rId36"/>
    <p:sldId id="413" r:id="rId37"/>
    <p:sldId id="414" r:id="rId38"/>
    <p:sldId id="415" r:id="rId39"/>
    <p:sldId id="416" r:id="rId40"/>
    <p:sldId id="417" r:id="rId41"/>
    <p:sldId id="418" r:id="rId42"/>
    <p:sldId id="419" r:id="rId43"/>
    <p:sldId id="420" r:id="rId44"/>
    <p:sldId id="421" r:id="rId45"/>
    <p:sldId id="42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552F24-8C6D-4AFD-B266-D6F71C9AEA4D}" type="datetimeFigureOut">
              <a:rPr lang="en-IN" smtClean="0"/>
              <a:t>06-06-2023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58B899-9900-45A0-965E-43CEFFF1E8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100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440265" y="317390"/>
            <a:ext cx="7311467" cy="488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74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477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6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4549">
              <a:lnSpc>
                <a:spcPts val="1419"/>
              </a:lnSpc>
            </a:pPr>
            <a:fld id="{81D60167-4931-47E6-BA6A-407CBD079E47}" type="slidenum">
              <a:rPr lang="en-IN" spc="14" smtClean="0"/>
              <a:pPr marL="34549">
                <a:lnSpc>
                  <a:spcPts val="1419"/>
                </a:lnSpc>
              </a:pPr>
              <a:t>‹#›</a:t>
            </a:fld>
            <a:endParaRPr lang="en-IN" spc="14" dirty="0"/>
          </a:p>
        </p:txBody>
      </p:sp>
    </p:spTree>
    <p:extLst>
      <p:ext uri="{BB962C8B-B14F-4D97-AF65-F5344CB8AC3E}">
        <p14:creationId xmlns:p14="http://schemas.microsoft.com/office/powerpoint/2010/main" val="163876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355558" y="74166"/>
            <a:ext cx="7480881" cy="488467"/>
          </a:xfrm>
        </p:spPr>
        <p:txBody>
          <a:bodyPr lIns="0" tIns="0" rIns="0" bIns="0"/>
          <a:lstStyle>
            <a:lvl1pPr>
              <a:defRPr sz="3174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12766" y="1922683"/>
            <a:ext cx="8366466" cy="432554"/>
          </a:xfrm>
        </p:spPr>
        <p:txBody>
          <a:bodyPr lIns="0" tIns="0" rIns="0" bIns="0"/>
          <a:lstStyle>
            <a:lvl1pPr>
              <a:defRPr sz="2811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6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4549">
              <a:lnSpc>
                <a:spcPts val="1419"/>
              </a:lnSpc>
            </a:pPr>
            <a:fld id="{81D60167-4931-47E6-BA6A-407CBD079E47}" type="slidenum">
              <a:rPr lang="en-IN" spc="14" smtClean="0"/>
              <a:pPr marL="34549">
                <a:lnSpc>
                  <a:spcPts val="1419"/>
                </a:lnSpc>
              </a:pPr>
              <a:t>‹#›</a:t>
            </a:fld>
            <a:endParaRPr lang="en-IN" spc="14" dirty="0"/>
          </a:p>
        </p:txBody>
      </p:sp>
    </p:spTree>
    <p:extLst>
      <p:ext uri="{BB962C8B-B14F-4D97-AF65-F5344CB8AC3E}">
        <p14:creationId xmlns:p14="http://schemas.microsoft.com/office/powerpoint/2010/main" val="379639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355558" y="74166"/>
            <a:ext cx="7480881" cy="488467"/>
          </a:xfrm>
        </p:spPr>
        <p:txBody>
          <a:bodyPr lIns="0" tIns="0" rIns="0" bIns="0"/>
          <a:lstStyle>
            <a:lvl1pPr>
              <a:defRPr sz="3174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1" y="1577340"/>
            <a:ext cx="5303520" cy="477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1" y="1577340"/>
            <a:ext cx="5303520" cy="477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6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4549">
              <a:lnSpc>
                <a:spcPts val="1419"/>
              </a:lnSpc>
            </a:pPr>
            <a:fld id="{81D60167-4931-47E6-BA6A-407CBD079E47}" type="slidenum">
              <a:rPr lang="en-IN" spc="14" smtClean="0"/>
              <a:pPr marL="34549">
                <a:lnSpc>
                  <a:spcPts val="1419"/>
                </a:lnSpc>
              </a:pPr>
              <a:t>‹#›</a:t>
            </a:fld>
            <a:endParaRPr lang="en-IN" spc="14" dirty="0"/>
          </a:p>
        </p:txBody>
      </p:sp>
    </p:spTree>
    <p:extLst>
      <p:ext uri="{BB962C8B-B14F-4D97-AF65-F5344CB8AC3E}">
        <p14:creationId xmlns:p14="http://schemas.microsoft.com/office/powerpoint/2010/main" val="4247648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355558" y="74166"/>
            <a:ext cx="7480881" cy="488467"/>
          </a:xfrm>
        </p:spPr>
        <p:txBody>
          <a:bodyPr lIns="0" tIns="0" rIns="0" bIns="0"/>
          <a:lstStyle>
            <a:lvl1pPr>
              <a:defRPr sz="3174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6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4549">
              <a:lnSpc>
                <a:spcPts val="1419"/>
              </a:lnSpc>
            </a:pPr>
            <a:fld id="{81D60167-4931-47E6-BA6A-407CBD079E47}" type="slidenum">
              <a:rPr lang="en-IN" spc="14" smtClean="0"/>
              <a:pPr marL="34549">
                <a:lnSpc>
                  <a:spcPts val="1419"/>
                </a:lnSpc>
              </a:pPr>
              <a:t>‹#›</a:t>
            </a:fld>
            <a:endParaRPr lang="en-IN" spc="14" dirty="0"/>
          </a:p>
        </p:txBody>
      </p:sp>
    </p:spTree>
    <p:extLst>
      <p:ext uri="{BB962C8B-B14F-4D97-AF65-F5344CB8AC3E}">
        <p14:creationId xmlns:p14="http://schemas.microsoft.com/office/powerpoint/2010/main" val="3879350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6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4549">
              <a:lnSpc>
                <a:spcPts val="1419"/>
              </a:lnSpc>
            </a:pPr>
            <a:fld id="{81D60167-4931-47E6-BA6A-407CBD079E47}" type="slidenum">
              <a:rPr lang="en-IN" spc="14" smtClean="0"/>
              <a:pPr marL="34549">
                <a:lnSpc>
                  <a:spcPts val="1419"/>
                </a:lnSpc>
              </a:pPr>
              <a:t>‹#›</a:t>
            </a:fld>
            <a:endParaRPr lang="en-IN" spc="14" dirty="0"/>
          </a:p>
        </p:txBody>
      </p:sp>
    </p:spTree>
    <p:extLst>
      <p:ext uri="{BB962C8B-B14F-4D97-AF65-F5344CB8AC3E}">
        <p14:creationId xmlns:p14="http://schemas.microsoft.com/office/powerpoint/2010/main" val="1638541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21ADC-4D40-4761-BC0E-97B36BF9EC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5595"/>
            <a:ext cx="9144000" cy="734368"/>
          </a:xfrm>
        </p:spPr>
        <p:txBody>
          <a:bodyPr anchor="b"/>
          <a:lstStyle>
            <a:lvl1pPr algn="ctr">
              <a:defRPr sz="4772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2480E9-0F95-442A-81EB-A581BCD1CC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93745"/>
          </a:xfrm>
        </p:spPr>
        <p:txBody>
          <a:bodyPr/>
          <a:lstStyle>
            <a:lvl1pPr marL="0" indent="0" algn="ctr">
              <a:buNone/>
              <a:defRPr sz="1909"/>
            </a:lvl1pPr>
            <a:lvl2pPr marL="363636" indent="0" algn="ctr">
              <a:buNone/>
              <a:defRPr sz="1591"/>
            </a:lvl2pPr>
            <a:lvl3pPr marL="727272" indent="0" algn="ctr">
              <a:buNone/>
              <a:defRPr sz="1432"/>
            </a:lvl3pPr>
            <a:lvl4pPr marL="1090908" indent="0" algn="ctr">
              <a:buNone/>
              <a:defRPr sz="1272"/>
            </a:lvl4pPr>
            <a:lvl5pPr marL="1454543" indent="0" algn="ctr">
              <a:buNone/>
              <a:defRPr sz="1272"/>
            </a:lvl5pPr>
            <a:lvl6pPr marL="1818180" indent="0" algn="ctr">
              <a:buNone/>
              <a:defRPr sz="1272"/>
            </a:lvl6pPr>
            <a:lvl7pPr marL="2181816" indent="0" algn="ctr">
              <a:buNone/>
              <a:defRPr sz="1272"/>
            </a:lvl7pPr>
            <a:lvl8pPr marL="2545452" indent="0" algn="ctr">
              <a:buNone/>
              <a:defRPr sz="1272"/>
            </a:lvl8pPr>
            <a:lvl9pPr marL="2909088" indent="0" algn="ctr">
              <a:buNone/>
              <a:defRPr sz="127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349D2-56DE-44DF-A873-C79B7CA1CF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77940"/>
            <a:ext cx="2804160" cy="276999"/>
          </a:xfrm>
        </p:spPr>
        <p:txBody>
          <a:bodyPr/>
          <a:lstStyle/>
          <a:p>
            <a:fld id="{37B22E30-9D86-4DD9-B171-9EA431C5869A}" type="datetime1">
              <a:rPr lang="en-IN" smtClean="0"/>
              <a:t>06-06-2023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5FAB2-B34A-4DE6-B092-D01F102B3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5280" y="6377940"/>
            <a:ext cx="3901440" cy="276999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A262A-03F4-4D2D-9FFE-33D6DEE46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9099" y="6313463"/>
            <a:ext cx="312764" cy="209319"/>
          </a:xfrm>
        </p:spPr>
        <p:txBody>
          <a:bodyPr/>
          <a:lstStyle/>
          <a:p>
            <a:fld id="{7E132DDD-DB3B-4E90-B978-AE4F0C4FF1F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372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355558" y="74166"/>
            <a:ext cx="7480881" cy="5386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12766" y="1922683"/>
            <a:ext cx="8366466" cy="477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39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39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599099" y="6313463"/>
            <a:ext cx="312764" cy="179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6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4549">
              <a:lnSpc>
                <a:spcPts val="1419"/>
              </a:lnSpc>
            </a:pPr>
            <a:fld id="{81D60167-4931-47E6-BA6A-407CBD079E47}" type="slidenum">
              <a:rPr lang="en-IN" spc="14" smtClean="0"/>
              <a:pPr marL="34549">
                <a:lnSpc>
                  <a:spcPts val="1419"/>
                </a:lnSpc>
              </a:pPr>
              <a:t>‹#›</a:t>
            </a:fld>
            <a:endParaRPr lang="en-IN" spc="14" dirty="0"/>
          </a:p>
        </p:txBody>
      </p:sp>
    </p:spTree>
    <p:extLst>
      <p:ext uri="{BB962C8B-B14F-4D97-AF65-F5344CB8AC3E}">
        <p14:creationId xmlns:p14="http://schemas.microsoft.com/office/powerpoint/2010/main" val="3831516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14589">
        <a:defRPr>
          <a:latin typeface="+mn-lt"/>
          <a:ea typeface="+mn-ea"/>
          <a:cs typeface="+mn-cs"/>
        </a:defRPr>
      </a:lvl2pPr>
      <a:lvl3pPr marL="829178">
        <a:defRPr>
          <a:latin typeface="+mn-lt"/>
          <a:ea typeface="+mn-ea"/>
          <a:cs typeface="+mn-cs"/>
        </a:defRPr>
      </a:lvl3pPr>
      <a:lvl4pPr marL="1243767">
        <a:defRPr>
          <a:latin typeface="+mn-lt"/>
          <a:ea typeface="+mn-ea"/>
          <a:cs typeface="+mn-cs"/>
        </a:defRPr>
      </a:lvl4pPr>
      <a:lvl5pPr marL="1658356">
        <a:defRPr>
          <a:latin typeface="+mn-lt"/>
          <a:ea typeface="+mn-ea"/>
          <a:cs typeface="+mn-cs"/>
        </a:defRPr>
      </a:lvl5pPr>
      <a:lvl6pPr marL="2072945">
        <a:defRPr>
          <a:latin typeface="+mn-lt"/>
          <a:ea typeface="+mn-ea"/>
          <a:cs typeface="+mn-cs"/>
        </a:defRPr>
      </a:lvl6pPr>
      <a:lvl7pPr marL="2487534">
        <a:defRPr>
          <a:latin typeface="+mn-lt"/>
          <a:ea typeface="+mn-ea"/>
          <a:cs typeface="+mn-cs"/>
        </a:defRPr>
      </a:lvl7pPr>
      <a:lvl8pPr marL="2902123">
        <a:defRPr>
          <a:latin typeface="+mn-lt"/>
          <a:ea typeface="+mn-ea"/>
          <a:cs typeface="+mn-cs"/>
        </a:defRPr>
      </a:lvl8pPr>
      <a:lvl9pPr marL="3316712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14589">
        <a:defRPr>
          <a:latin typeface="+mn-lt"/>
          <a:ea typeface="+mn-ea"/>
          <a:cs typeface="+mn-cs"/>
        </a:defRPr>
      </a:lvl2pPr>
      <a:lvl3pPr marL="829178">
        <a:defRPr>
          <a:latin typeface="+mn-lt"/>
          <a:ea typeface="+mn-ea"/>
          <a:cs typeface="+mn-cs"/>
        </a:defRPr>
      </a:lvl3pPr>
      <a:lvl4pPr marL="1243767">
        <a:defRPr>
          <a:latin typeface="+mn-lt"/>
          <a:ea typeface="+mn-ea"/>
          <a:cs typeface="+mn-cs"/>
        </a:defRPr>
      </a:lvl4pPr>
      <a:lvl5pPr marL="1658356">
        <a:defRPr>
          <a:latin typeface="+mn-lt"/>
          <a:ea typeface="+mn-ea"/>
          <a:cs typeface="+mn-cs"/>
        </a:defRPr>
      </a:lvl5pPr>
      <a:lvl6pPr marL="2072945">
        <a:defRPr>
          <a:latin typeface="+mn-lt"/>
          <a:ea typeface="+mn-ea"/>
          <a:cs typeface="+mn-cs"/>
        </a:defRPr>
      </a:lvl6pPr>
      <a:lvl7pPr marL="2487534">
        <a:defRPr>
          <a:latin typeface="+mn-lt"/>
          <a:ea typeface="+mn-ea"/>
          <a:cs typeface="+mn-cs"/>
        </a:defRPr>
      </a:lvl7pPr>
      <a:lvl8pPr marL="2902123">
        <a:defRPr>
          <a:latin typeface="+mn-lt"/>
          <a:ea typeface="+mn-ea"/>
          <a:cs typeface="+mn-cs"/>
        </a:defRPr>
      </a:lvl8pPr>
      <a:lvl9pPr marL="3316712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../AIML/NoSQL%20Database/NOSQL/Example_MapReduce.docx" TargetMode="External"/><Relationship Id="rId2" Type="http://schemas.openxmlformats.org/officeDocument/2006/relationships/hyperlink" Target="https://d.docs.live.net/272c208789d5bcdb/Desktop/NoSQL%20Database/NOSQL/Example_MapReduce.docx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7936" y="1340683"/>
            <a:ext cx="9175611" cy="189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714" tIns="36347" rIns="72714" bIns="36347" anchor="b" anchorCtr="0">
            <a:normAutofit/>
          </a:bodyPr>
          <a:lstStyle/>
          <a:p>
            <a:pPr rtl="0">
              <a:lnSpc>
                <a:spcPct val="90000"/>
              </a:lnSpc>
              <a:buClr>
                <a:schemeClr val="dk1"/>
              </a:buClr>
              <a:buSzPct val="100000"/>
            </a:pPr>
            <a:r>
              <a:rPr lang="en-US" sz="6620" dirty="0"/>
              <a:t>   </a:t>
            </a:r>
            <a:r>
              <a:rPr lang="en-US" sz="4806" dirty="0"/>
              <a:t>NoSQL Databases (18CS823) </a:t>
            </a:r>
            <a:br>
              <a:rPr lang="en-US" sz="3990" dirty="0"/>
            </a:b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2459706" y="2959917"/>
            <a:ext cx="7272589" cy="1316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714" tIns="36347" rIns="72714" bIns="36347" anchor="t" anchorCtr="0">
            <a:noAutofit/>
          </a:bodyPr>
          <a:lstStyle/>
          <a:p>
            <a:pPr rtl="0">
              <a:lnSpc>
                <a:spcPct val="90000"/>
              </a:lnSpc>
              <a:buClr>
                <a:schemeClr val="dk1"/>
              </a:buClr>
              <a:buSzPts val="2400"/>
            </a:pPr>
            <a:r>
              <a:rPr lang="en-US" dirty="0"/>
              <a:t>Presenter:</a:t>
            </a:r>
            <a:endParaRPr dirty="0"/>
          </a:p>
          <a:p>
            <a:pPr rtl="0">
              <a:lnSpc>
                <a:spcPct val="90000"/>
              </a:lnSpc>
              <a:spcBef>
                <a:spcPts val="795"/>
              </a:spcBef>
              <a:buClr>
                <a:schemeClr val="dk1"/>
              </a:buClr>
              <a:buSzPts val="2400"/>
            </a:pPr>
            <a:r>
              <a:rPr lang="en-US" dirty="0"/>
              <a:t>Mrs. Ancy Thomas</a:t>
            </a:r>
            <a:endParaRPr dirty="0"/>
          </a:p>
          <a:p>
            <a:pPr rtl="0">
              <a:lnSpc>
                <a:spcPct val="90000"/>
              </a:lnSpc>
              <a:spcBef>
                <a:spcPts val="795"/>
              </a:spcBef>
              <a:buClr>
                <a:schemeClr val="dk1"/>
              </a:buClr>
              <a:buSzPts val="2400"/>
            </a:pPr>
            <a:r>
              <a:rPr lang="en-US" dirty="0"/>
              <a:t>Assistant Professor</a:t>
            </a:r>
            <a:endParaRPr dirty="0"/>
          </a:p>
          <a:p>
            <a:pPr rtl="0">
              <a:lnSpc>
                <a:spcPct val="90000"/>
              </a:lnSpc>
              <a:spcBef>
                <a:spcPts val="795"/>
              </a:spcBef>
              <a:buClr>
                <a:schemeClr val="dk1"/>
              </a:buClr>
              <a:buSzPts val="2400"/>
            </a:pPr>
            <a:r>
              <a:rPr lang="en-US" dirty="0"/>
              <a:t>Department of Computer Science and Engineering</a:t>
            </a:r>
            <a:endParaRPr dirty="0"/>
          </a:p>
          <a:p>
            <a:pPr rtl="0">
              <a:lnSpc>
                <a:spcPct val="90000"/>
              </a:lnSpc>
              <a:spcBef>
                <a:spcPts val="795"/>
              </a:spcBef>
              <a:buClr>
                <a:schemeClr val="dk1"/>
              </a:buClr>
              <a:buSzPts val="2400"/>
            </a:pPr>
            <a:r>
              <a:rPr lang="en-US" dirty="0"/>
              <a:t>Acharya Institute of Technology</a:t>
            </a:r>
            <a:endParaRPr dirty="0"/>
          </a:p>
          <a:p>
            <a:pPr rtl="0">
              <a:lnSpc>
                <a:spcPct val="90000"/>
              </a:lnSpc>
              <a:spcBef>
                <a:spcPts val="795"/>
              </a:spcBef>
              <a:buClr>
                <a:schemeClr val="dk1"/>
              </a:buClr>
              <a:buSzPts val="2400"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4AAC07-3E2D-37D3-D274-34101CB23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098" y="250482"/>
            <a:ext cx="902870" cy="10902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3630" y="67254"/>
            <a:ext cx="6783670" cy="968092"/>
          </a:xfrm>
          <a:prstGeom prst="rect">
            <a:avLst/>
          </a:prstGeom>
        </p:spPr>
        <p:txBody>
          <a:bodyPr vert="horz" wrap="square" lIns="0" tIns="9213" rIns="0" bIns="0" rtlCol="0">
            <a:spAutoFit/>
          </a:bodyPr>
          <a:lstStyle/>
          <a:p>
            <a:pPr marL="747988" marR="4607" indent="157198">
              <a:lnSpc>
                <a:spcPct val="101099"/>
              </a:lnSpc>
              <a:spcBef>
                <a:spcPts val="73"/>
              </a:spcBef>
            </a:pPr>
            <a:r>
              <a:rPr spc="18" dirty="0"/>
              <a:t>Map </a:t>
            </a:r>
            <a:r>
              <a:rPr spc="9" dirty="0"/>
              <a:t>Reduce </a:t>
            </a:r>
            <a:r>
              <a:rPr spc="14" dirty="0"/>
              <a:t>Example </a:t>
            </a:r>
            <a:r>
              <a:rPr spc="9" dirty="0"/>
              <a:t>– </a:t>
            </a:r>
            <a:r>
              <a:rPr spc="14" dirty="0"/>
              <a:t> </a:t>
            </a:r>
            <a:r>
              <a:rPr spc="9" dirty="0"/>
              <a:t>Input</a:t>
            </a:r>
            <a:r>
              <a:rPr spc="-18" dirty="0"/>
              <a:t> </a:t>
            </a:r>
            <a:r>
              <a:rPr spc="9" dirty="0"/>
              <a:t>to</a:t>
            </a:r>
            <a:r>
              <a:rPr spc="-5" dirty="0"/>
              <a:t> </a:t>
            </a:r>
            <a:r>
              <a:rPr spc="9" dirty="0"/>
              <a:t>Reduce</a:t>
            </a:r>
            <a:r>
              <a:rPr spc="18" dirty="0"/>
              <a:t> </a:t>
            </a:r>
            <a:r>
              <a:rPr spc="9" dirty="0"/>
              <a:t>Function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36915" y="1223962"/>
            <a:ext cx="6921340" cy="1567659"/>
          </a:xfrm>
          <a:prstGeom prst="rect">
            <a:avLst/>
          </a:prstGeom>
        </p:spPr>
        <p:txBody>
          <a:bodyPr vert="horz" wrap="square" lIns="0" tIns="23608" rIns="0" bIns="0" rtlCol="0">
            <a:spAutoFit/>
          </a:bodyPr>
          <a:lstStyle/>
          <a:p>
            <a:pPr marL="354128" marR="4607" indent="-343188" defTabSz="829178">
              <a:lnSpc>
                <a:spcPts val="2875"/>
              </a:lnSpc>
              <a:spcBef>
                <a:spcPts val="185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9" dirty="0">
                <a:solidFill>
                  <a:srgbClr val="FF0000"/>
                </a:solidFill>
                <a:latin typeface="Times New Roman"/>
                <a:cs typeface="Times New Roman"/>
              </a:rPr>
              <a:t>The </a:t>
            </a:r>
            <a:r>
              <a:rPr sz="2403" dirty="0">
                <a:solidFill>
                  <a:srgbClr val="FF0000"/>
                </a:solidFill>
                <a:latin typeface="Times New Roman"/>
                <a:cs typeface="Times New Roman"/>
              </a:rPr>
              <a:t>(single) </a:t>
            </a:r>
            <a:r>
              <a:rPr sz="2403" spc="-9" dirty="0">
                <a:solidFill>
                  <a:srgbClr val="FF0000"/>
                </a:solidFill>
                <a:latin typeface="Times New Roman"/>
                <a:cs typeface="Times New Roman"/>
              </a:rPr>
              <a:t>Reducer </a:t>
            </a:r>
            <a:r>
              <a:rPr sz="2403" spc="-5" dirty="0">
                <a:solidFill>
                  <a:srgbClr val="FF0000"/>
                </a:solidFill>
                <a:latin typeface="Times New Roman"/>
                <a:cs typeface="Times New Roman"/>
              </a:rPr>
              <a:t>receives a key and </a:t>
            </a:r>
            <a:r>
              <a:rPr sz="2403" dirty="0">
                <a:solidFill>
                  <a:srgbClr val="FF0000"/>
                </a:solidFill>
                <a:latin typeface="Times New Roman"/>
                <a:cs typeface="Times New Roman"/>
              </a:rPr>
              <a:t>all </a:t>
            </a:r>
            <a:r>
              <a:rPr sz="2403" spc="-5" dirty="0">
                <a:solidFill>
                  <a:srgbClr val="FF0000"/>
                </a:solidFill>
                <a:latin typeface="Times New Roman"/>
                <a:cs typeface="Times New Roman"/>
              </a:rPr>
              <a:t>values for </a:t>
            </a:r>
            <a:r>
              <a:rPr sz="2403" spc="-58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FF0000"/>
                </a:solidFill>
                <a:latin typeface="Times New Roman"/>
                <a:cs typeface="Times New Roman"/>
              </a:rPr>
              <a:t>that</a:t>
            </a:r>
            <a:r>
              <a:rPr sz="2403" spc="-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FF0000"/>
                </a:solidFill>
                <a:latin typeface="Times New Roman"/>
                <a:cs typeface="Times New Roman"/>
              </a:rPr>
              <a:t>key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396739" indent="-343188" defTabSz="829178">
              <a:lnSpc>
                <a:spcPts val="2875"/>
              </a:lnSpc>
              <a:spcBef>
                <a:spcPts val="576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32" dirty="0">
                <a:solidFill>
                  <a:prstClr val="black"/>
                </a:solidFill>
                <a:latin typeface="Times New Roman"/>
                <a:cs typeface="Times New Roman"/>
              </a:rPr>
              <a:t>Keys</a:t>
            </a:r>
            <a:r>
              <a:rPr sz="2403" spc="1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are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3" dirty="0">
                <a:solidFill>
                  <a:prstClr val="black"/>
                </a:solidFill>
                <a:latin typeface="Times New Roman"/>
                <a:cs typeface="Times New Roman"/>
              </a:rPr>
              <a:t>always</a:t>
            </a:r>
            <a:r>
              <a:rPr sz="2403" spc="7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passed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reducers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in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sorted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order </a:t>
            </a:r>
            <a:r>
              <a:rPr sz="2403" spc="-58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whereas,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values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are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unordered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23138" y="3134296"/>
            <a:ext cx="2925994" cy="2697595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10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3630" y="67254"/>
            <a:ext cx="6783670" cy="968092"/>
          </a:xfrm>
          <a:prstGeom prst="rect">
            <a:avLst/>
          </a:prstGeom>
        </p:spPr>
        <p:txBody>
          <a:bodyPr vert="horz" wrap="square" lIns="0" tIns="9213" rIns="0" bIns="0" rtlCol="0">
            <a:spAutoFit/>
          </a:bodyPr>
          <a:lstStyle/>
          <a:p>
            <a:pPr marL="17850" marR="4607" indent="886760">
              <a:lnSpc>
                <a:spcPct val="101099"/>
              </a:lnSpc>
              <a:spcBef>
                <a:spcPts val="73"/>
              </a:spcBef>
            </a:pPr>
            <a:r>
              <a:rPr spc="18" dirty="0"/>
              <a:t>Map </a:t>
            </a:r>
            <a:r>
              <a:rPr spc="9" dirty="0"/>
              <a:t>Reduce </a:t>
            </a:r>
            <a:r>
              <a:rPr spc="14" dirty="0"/>
              <a:t>Example </a:t>
            </a:r>
            <a:r>
              <a:rPr spc="9" dirty="0"/>
              <a:t>– </a:t>
            </a:r>
            <a:r>
              <a:rPr spc="14" dirty="0"/>
              <a:t> </a:t>
            </a:r>
            <a:r>
              <a:rPr spc="18" dirty="0"/>
              <a:t>Python</a:t>
            </a:r>
            <a:r>
              <a:rPr spc="-54" dirty="0"/>
              <a:t> </a:t>
            </a:r>
            <a:r>
              <a:rPr spc="14" dirty="0"/>
              <a:t>Code</a:t>
            </a:r>
            <a:r>
              <a:rPr spc="-23" dirty="0"/>
              <a:t> </a:t>
            </a:r>
            <a:r>
              <a:rPr spc="5" dirty="0"/>
              <a:t>for</a:t>
            </a:r>
            <a:r>
              <a:rPr spc="23" dirty="0"/>
              <a:t> </a:t>
            </a:r>
            <a:r>
              <a:rPr spc="9" dirty="0"/>
              <a:t>Reduce</a:t>
            </a:r>
            <a:r>
              <a:rPr spc="23" dirty="0"/>
              <a:t> </a:t>
            </a:r>
            <a:r>
              <a:rPr spc="9" dirty="0"/>
              <a:t>Function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93186" y="1223962"/>
            <a:ext cx="7419423" cy="380247"/>
          </a:xfrm>
          <a:prstGeom prst="rect">
            <a:avLst/>
          </a:prstGeom>
        </p:spPr>
        <p:txBody>
          <a:bodyPr vert="horz" wrap="square" lIns="0" tIns="10365" rIns="0" bIns="0" rtlCol="0">
            <a:spAutoFit/>
          </a:bodyPr>
          <a:lstStyle/>
          <a:p>
            <a:pPr marL="354128" indent="-343188" defTabSz="829178">
              <a:spcBef>
                <a:spcPts val="82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Reducer</a:t>
            </a:r>
            <a:r>
              <a:rPr sz="2403" spc="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first</a:t>
            </a:r>
            <a:r>
              <a:rPr sz="2403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extracts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key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value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it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was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passed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8038" y="1909875"/>
            <a:ext cx="9137547" cy="3736832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11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3630" y="67254"/>
            <a:ext cx="6783670" cy="968092"/>
          </a:xfrm>
          <a:prstGeom prst="rect">
            <a:avLst/>
          </a:prstGeom>
        </p:spPr>
        <p:txBody>
          <a:bodyPr vert="horz" wrap="square" lIns="0" tIns="9213" rIns="0" bIns="0" rtlCol="0">
            <a:spAutoFit/>
          </a:bodyPr>
          <a:lstStyle/>
          <a:p>
            <a:pPr marL="17850" marR="4607" indent="886760">
              <a:lnSpc>
                <a:spcPct val="101099"/>
              </a:lnSpc>
              <a:spcBef>
                <a:spcPts val="73"/>
              </a:spcBef>
            </a:pPr>
            <a:r>
              <a:rPr spc="18" dirty="0"/>
              <a:t>Map </a:t>
            </a:r>
            <a:r>
              <a:rPr spc="9" dirty="0"/>
              <a:t>Reduce </a:t>
            </a:r>
            <a:r>
              <a:rPr spc="14" dirty="0"/>
              <a:t>Example </a:t>
            </a:r>
            <a:r>
              <a:rPr spc="9" dirty="0"/>
              <a:t>– </a:t>
            </a:r>
            <a:r>
              <a:rPr spc="14" dirty="0"/>
              <a:t> </a:t>
            </a:r>
            <a:r>
              <a:rPr spc="18" dirty="0"/>
              <a:t>Python</a:t>
            </a:r>
            <a:r>
              <a:rPr spc="-54" dirty="0"/>
              <a:t> </a:t>
            </a:r>
            <a:r>
              <a:rPr spc="14" dirty="0"/>
              <a:t>Code</a:t>
            </a:r>
            <a:r>
              <a:rPr spc="-23" dirty="0"/>
              <a:t> </a:t>
            </a:r>
            <a:r>
              <a:rPr spc="5" dirty="0"/>
              <a:t>for</a:t>
            </a:r>
            <a:r>
              <a:rPr spc="23" dirty="0"/>
              <a:t> </a:t>
            </a:r>
            <a:r>
              <a:rPr spc="9" dirty="0"/>
              <a:t>Reduce</a:t>
            </a:r>
            <a:r>
              <a:rPr spc="23" dirty="0"/>
              <a:t> </a:t>
            </a:r>
            <a:r>
              <a:rPr spc="9" dirty="0"/>
              <a:t>Function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93186" y="1223962"/>
            <a:ext cx="5678148" cy="380247"/>
          </a:xfrm>
          <a:prstGeom prst="rect">
            <a:avLst/>
          </a:prstGeom>
        </p:spPr>
        <p:txBody>
          <a:bodyPr vert="horz" wrap="square" lIns="0" tIns="10365" rIns="0" bIns="0" rtlCol="0">
            <a:spAutoFit/>
          </a:bodyPr>
          <a:lstStyle/>
          <a:p>
            <a:pPr marL="354128" indent="-343188" defTabSz="829178">
              <a:spcBef>
                <a:spcPts val="82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Then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simply</a:t>
            </a:r>
            <a:r>
              <a:rPr sz="2403" spc="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adds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up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value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for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each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key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8038" y="1860124"/>
            <a:ext cx="9137547" cy="3120476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12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3630" y="67254"/>
            <a:ext cx="6783670" cy="968092"/>
          </a:xfrm>
          <a:prstGeom prst="rect">
            <a:avLst/>
          </a:prstGeom>
        </p:spPr>
        <p:txBody>
          <a:bodyPr vert="horz" wrap="square" lIns="0" tIns="9213" rIns="0" bIns="0" rtlCol="0">
            <a:spAutoFit/>
          </a:bodyPr>
          <a:lstStyle/>
          <a:p>
            <a:pPr marL="280423" marR="4607" indent="624187">
              <a:lnSpc>
                <a:spcPct val="101099"/>
              </a:lnSpc>
              <a:spcBef>
                <a:spcPts val="73"/>
              </a:spcBef>
            </a:pPr>
            <a:r>
              <a:rPr spc="18" dirty="0"/>
              <a:t>Map </a:t>
            </a:r>
            <a:r>
              <a:rPr spc="9" dirty="0"/>
              <a:t>Reduce </a:t>
            </a:r>
            <a:r>
              <a:rPr spc="14" dirty="0"/>
              <a:t>Example </a:t>
            </a:r>
            <a:r>
              <a:rPr spc="9" dirty="0"/>
              <a:t>– </a:t>
            </a:r>
            <a:r>
              <a:rPr spc="14" dirty="0"/>
              <a:t> Output</a:t>
            </a:r>
            <a:r>
              <a:rPr spc="-18" dirty="0"/>
              <a:t> </a:t>
            </a:r>
            <a:r>
              <a:rPr spc="14" dirty="0"/>
              <a:t>of</a:t>
            </a:r>
            <a:r>
              <a:rPr spc="-18" dirty="0"/>
              <a:t> </a:t>
            </a:r>
            <a:r>
              <a:rPr spc="9" dirty="0"/>
              <a:t>the</a:t>
            </a:r>
            <a:r>
              <a:rPr dirty="0"/>
              <a:t> </a:t>
            </a:r>
            <a:r>
              <a:rPr spc="9" dirty="0"/>
              <a:t>Reduce</a:t>
            </a:r>
            <a:r>
              <a:rPr spc="-5" dirty="0"/>
              <a:t> </a:t>
            </a:r>
            <a:r>
              <a:rPr spc="9" dirty="0"/>
              <a:t>Function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93186" y="1439548"/>
            <a:ext cx="7432091" cy="380247"/>
          </a:xfrm>
          <a:prstGeom prst="rect">
            <a:avLst/>
          </a:prstGeom>
        </p:spPr>
        <p:txBody>
          <a:bodyPr vert="horz" wrap="square" lIns="0" tIns="10365" rIns="0" bIns="0" rtlCol="0">
            <a:spAutoFit/>
          </a:bodyPr>
          <a:lstStyle/>
          <a:p>
            <a:pPr marL="354128" indent="-343188" defTabSz="829178">
              <a:spcBef>
                <a:spcPts val="82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output of</a:t>
            </a:r>
            <a:r>
              <a:rPr sz="2403" spc="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this</a:t>
            </a:r>
            <a:r>
              <a:rPr sz="2403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Reduce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function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sum for each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level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33930" y="2640903"/>
            <a:ext cx="3286813" cy="1604492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13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3630" y="67254"/>
            <a:ext cx="6783670" cy="968092"/>
          </a:xfrm>
          <a:prstGeom prst="rect">
            <a:avLst/>
          </a:prstGeom>
        </p:spPr>
        <p:txBody>
          <a:bodyPr vert="horz" wrap="square" lIns="0" tIns="9213" rIns="0" bIns="0" rtlCol="0">
            <a:spAutoFit/>
          </a:bodyPr>
          <a:lstStyle/>
          <a:p>
            <a:pPr marL="1358355" marR="4607" indent="-453745">
              <a:lnSpc>
                <a:spcPct val="101099"/>
              </a:lnSpc>
              <a:spcBef>
                <a:spcPts val="73"/>
              </a:spcBef>
            </a:pPr>
            <a:r>
              <a:rPr spc="18" dirty="0"/>
              <a:t>Map</a:t>
            </a:r>
            <a:r>
              <a:rPr spc="-27" dirty="0"/>
              <a:t> </a:t>
            </a:r>
            <a:r>
              <a:rPr spc="9" dirty="0"/>
              <a:t>Reduce </a:t>
            </a:r>
            <a:r>
              <a:rPr spc="14" dirty="0"/>
              <a:t>Example</a:t>
            </a:r>
            <a:r>
              <a:rPr spc="-36" dirty="0"/>
              <a:t> </a:t>
            </a:r>
            <a:r>
              <a:rPr spc="9" dirty="0"/>
              <a:t>– </a:t>
            </a:r>
            <a:r>
              <a:rPr spc="-780" dirty="0"/>
              <a:t> </a:t>
            </a:r>
            <a:r>
              <a:rPr spc="9" dirty="0"/>
              <a:t>Recap</a:t>
            </a:r>
            <a:r>
              <a:rPr spc="5" dirty="0"/>
              <a:t> </a:t>
            </a:r>
            <a:r>
              <a:rPr spc="9" dirty="0"/>
              <a:t>in</a:t>
            </a:r>
            <a:r>
              <a:rPr spc="-14" dirty="0"/>
              <a:t> </a:t>
            </a:r>
            <a:r>
              <a:rPr spc="14" dirty="0"/>
              <a:t>data</a:t>
            </a:r>
            <a:r>
              <a:rPr spc="-9" dirty="0"/>
              <a:t> </a:t>
            </a:r>
            <a:r>
              <a:rPr spc="5" dirty="0"/>
              <a:t>flow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8038" y="1312867"/>
            <a:ext cx="9137547" cy="420946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14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4F12-04E5-4688-3470-BB76D3B48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2878" y="250482"/>
            <a:ext cx="8363478" cy="488411"/>
          </a:xfrm>
        </p:spPr>
        <p:txBody>
          <a:bodyPr/>
          <a:lstStyle/>
          <a:p>
            <a:pPr algn="ctr"/>
            <a:r>
              <a:rPr lang="en-IN" dirty="0"/>
              <a:t>MongoDB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9A4E4-A38B-00A3-B670-276918B09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1496" y="872365"/>
            <a:ext cx="8955890" cy="4836877"/>
          </a:xfrm>
        </p:spPr>
        <p:txBody>
          <a:bodyPr>
            <a:noAutofit/>
          </a:bodyPr>
          <a:lstStyle/>
          <a:p>
            <a:pPr marL="310942" indent="-31094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14" dirty="0">
                <a:solidFill>
                  <a:srgbClr val="273239"/>
                </a:solidFill>
                <a:latin typeface="urw-din"/>
              </a:rPr>
              <a:t>In MongoDB, map-reduce is a data processing programming model that helps to perform operations on large data sets and produce aggregated results. </a:t>
            </a:r>
          </a:p>
          <a:p>
            <a:pPr marL="310942" indent="-31094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14" dirty="0">
                <a:solidFill>
                  <a:srgbClr val="273239"/>
                </a:solidFill>
                <a:latin typeface="urw-din"/>
              </a:rPr>
              <a:t>MongoDB provides the </a:t>
            </a:r>
            <a:r>
              <a:rPr lang="en-US" sz="1814" dirty="0" err="1">
                <a:solidFill>
                  <a:srgbClr val="273239"/>
                </a:solidFill>
                <a:latin typeface="urw-din"/>
              </a:rPr>
              <a:t>mapReduce</a:t>
            </a:r>
            <a:r>
              <a:rPr lang="en-US" sz="1814" dirty="0">
                <a:solidFill>
                  <a:srgbClr val="273239"/>
                </a:solidFill>
                <a:latin typeface="urw-din"/>
              </a:rPr>
              <a:t>() function to perform the map-reduce operations. </a:t>
            </a:r>
          </a:p>
          <a:p>
            <a:pPr marL="310942" indent="-31094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14" dirty="0">
                <a:solidFill>
                  <a:srgbClr val="273239"/>
                </a:solidFill>
                <a:latin typeface="urw-din"/>
              </a:rPr>
              <a:t>This function has two main functions, i.e., map function and reduce function. </a:t>
            </a:r>
          </a:p>
          <a:p>
            <a:pPr marL="310942" indent="-31094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14" dirty="0">
                <a:solidFill>
                  <a:srgbClr val="273239"/>
                </a:solidFill>
                <a:latin typeface="urw-din"/>
              </a:rPr>
              <a:t>The map function is used to group all the data based on the key-value and the reduce function is used to perform operations on the mapped data. </a:t>
            </a:r>
          </a:p>
          <a:p>
            <a:pPr lvl="1" algn="just">
              <a:lnSpc>
                <a:spcPct val="150000"/>
              </a:lnSpc>
            </a:pP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So, the data is independently mapped and reduced in different spaces and then combined together in the function and the result will save to the specified new collection. </a:t>
            </a:r>
          </a:p>
          <a:p>
            <a:pPr marL="310942" indent="-31094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14" dirty="0">
                <a:solidFill>
                  <a:srgbClr val="273239"/>
                </a:solidFill>
                <a:latin typeface="urw-din"/>
              </a:rPr>
              <a:t>This </a:t>
            </a:r>
            <a:r>
              <a:rPr lang="en-US" sz="1814" dirty="0" err="1">
                <a:solidFill>
                  <a:srgbClr val="273239"/>
                </a:solidFill>
                <a:latin typeface="urw-din"/>
              </a:rPr>
              <a:t>mapReduce</a:t>
            </a:r>
            <a:r>
              <a:rPr lang="en-US" sz="1814" dirty="0">
                <a:solidFill>
                  <a:srgbClr val="273239"/>
                </a:solidFill>
                <a:latin typeface="urw-din"/>
              </a:rPr>
              <a:t>() function generally operated on large data sets only. </a:t>
            </a:r>
          </a:p>
          <a:p>
            <a:pPr marL="310942" indent="-31094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14" dirty="0">
                <a:solidFill>
                  <a:srgbClr val="273239"/>
                </a:solidFill>
                <a:latin typeface="urw-din"/>
              </a:rPr>
              <a:t>Using Map Reduce perform aggregation operations such as max, avg on the data using some key can be performed and it is similar to </a:t>
            </a:r>
            <a:r>
              <a:rPr lang="en-US" sz="1814" dirty="0" err="1">
                <a:solidFill>
                  <a:srgbClr val="273239"/>
                </a:solidFill>
                <a:latin typeface="urw-din"/>
              </a:rPr>
              <a:t>groupBy</a:t>
            </a:r>
            <a:r>
              <a:rPr lang="en-US" sz="1814" dirty="0">
                <a:solidFill>
                  <a:srgbClr val="273239"/>
                </a:solidFill>
                <a:latin typeface="urw-din"/>
              </a:rPr>
              <a:t> in SQL. It performs on data independently and parallel.</a:t>
            </a:r>
            <a:endParaRPr lang="en-IN" sz="1814" dirty="0"/>
          </a:p>
        </p:txBody>
      </p:sp>
    </p:spTree>
    <p:extLst>
      <p:ext uri="{BB962C8B-B14F-4D97-AF65-F5344CB8AC3E}">
        <p14:creationId xmlns:p14="http://schemas.microsoft.com/office/powerpoint/2010/main" val="691709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3B3E8-6C08-7ADF-764C-847356E8D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7320" y="-95010"/>
            <a:ext cx="9229772" cy="1534779"/>
          </a:xfrm>
        </p:spPr>
        <p:txBody>
          <a:bodyPr/>
          <a:lstStyle/>
          <a:p>
            <a:r>
              <a:rPr lang="en-US" sz="2176" dirty="0"/>
              <a:t>To perform map-reduce operations, MongoDB provides the </a:t>
            </a:r>
            <a:r>
              <a:rPr lang="en-US" sz="2176" dirty="0" err="1">
                <a:solidFill>
                  <a:srgbClr val="00B0F0"/>
                </a:solidFill>
              </a:rPr>
              <a:t>mapReduce</a:t>
            </a:r>
            <a:r>
              <a:rPr lang="en-US" sz="2176" dirty="0">
                <a:solidFill>
                  <a:srgbClr val="00B0F0"/>
                </a:solidFill>
              </a:rPr>
              <a:t> </a:t>
            </a:r>
            <a:r>
              <a:rPr lang="en-US" sz="2176" dirty="0"/>
              <a:t>database command. Consider the following map-reduce operation:</a:t>
            </a:r>
          </a:p>
          <a:p>
            <a:endParaRPr lang="en-US" dirty="0"/>
          </a:p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0A56F6-D024-748F-9358-544B06082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739" y="583634"/>
            <a:ext cx="9595654" cy="616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90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FACA-851E-A4FF-C267-25E4FC4D7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516" y="665071"/>
            <a:ext cx="8994287" cy="3027880"/>
          </a:xfrm>
        </p:spPr>
        <p:txBody>
          <a:bodyPr/>
          <a:lstStyle/>
          <a:p>
            <a:r>
              <a:rPr lang="en-US" dirty="0"/>
              <a:t>All map-reduce functions in MongoDB are JavaScript and run within the </a:t>
            </a:r>
            <a:r>
              <a:rPr lang="en-US" dirty="0" err="1">
                <a:solidFill>
                  <a:srgbClr val="00B0F0"/>
                </a:solidFill>
              </a:rPr>
              <a:t>mongod</a:t>
            </a:r>
            <a:r>
              <a:rPr lang="en-US" dirty="0"/>
              <a:t> process. </a:t>
            </a:r>
          </a:p>
          <a:p>
            <a:r>
              <a:rPr lang="en-US" dirty="0"/>
              <a:t>Map-reduce operations take the documents of a single </a:t>
            </a:r>
            <a:r>
              <a:rPr lang="en-US" dirty="0">
                <a:solidFill>
                  <a:srgbClr val="00B0F0"/>
                </a:solidFill>
              </a:rPr>
              <a:t>collection</a:t>
            </a:r>
            <a:r>
              <a:rPr lang="en-US" dirty="0"/>
              <a:t> as the input and can perform any arbitrary sorting and limiting before beginning the map stage. </a:t>
            </a:r>
          </a:p>
          <a:p>
            <a:r>
              <a:rPr lang="en-US" dirty="0" err="1">
                <a:solidFill>
                  <a:srgbClr val="00B0F0"/>
                </a:solidFill>
              </a:rPr>
              <a:t>mapReduce</a:t>
            </a:r>
            <a:r>
              <a:rPr lang="en-US" dirty="0"/>
              <a:t> can return the results of a map-reduce operation as a document, or may write the results to collections.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6186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2F559-E12F-27B3-6061-D55DF1A97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7642" y="319580"/>
            <a:ext cx="5949844" cy="488411"/>
          </a:xfrm>
        </p:spPr>
        <p:txBody>
          <a:bodyPr/>
          <a:lstStyle/>
          <a:p>
            <a:r>
              <a:rPr lang="en-IN" dirty="0"/>
              <a:t>Example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69E5CA-A751-9C9F-7C5E-D6D6EBB26D50}"/>
              </a:ext>
            </a:extLst>
          </p:cNvPr>
          <p:cNvSpPr txBox="1"/>
          <p:nvPr/>
        </p:nvSpPr>
        <p:spPr>
          <a:xfrm>
            <a:off x="1742811" y="1217857"/>
            <a:ext cx="8644675" cy="2771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29178"/>
            <a:r>
              <a:rPr lang="en-IN" sz="2176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176" dirty="0">
                <a:solidFill>
                  <a:srgbClr val="273239"/>
                </a:solidFill>
                <a:latin typeface="urw-din"/>
              </a:rPr>
              <a:t>we have five records from which we need to take out the maximum marks of each section and the keys are id, sec, marks. </a:t>
            </a:r>
          </a:p>
          <a:p>
            <a:pPr defTabSz="829178"/>
            <a:endParaRPr lang="en-US" sz="2176" dirty="0">
              <a:solidFill>
                <a:srgbClr val="273239"/>
              </a:solidFill>
              <a:latin typeface="urw-din"/>
            </a:endParaRPr>
          </a:p>
          <a:p>
            <a:pPr defTabSz="829178"/>
            <a:r>
              <a:rPr lang="en-IN" sz="2176" dirty="0">
                <a:solidFill>
                  <a:prstClr val="black"/>
                </a:solidFill>
                <a:latin typeface="Calibri"/>
              </a:rPr>
              <a:t>{"id":1, "</a:t>
            </a:r>
            <a:r>
              <a:rPr lang="en-IN" sz="2176" dirty="0" err="1">
                <a:solidFill>
                  <a:prstClr val="black"/>
                </a:solidFill>
                <a:latin typeface="Calibri"/>
              </a:rPr>
              <a:t>sec":A</a:t>
            </a:r>
            <a:r>
              <a:rPr lang="en-IN" sz="2176" dirty="0">
                <a:solidFill>
                  <a:prstClr val="black"/>
                </a:solidFill>
                <a:latin typeface="Calibri"/>
              </a:rPr>
              <a:t>, "marks":80}</a:t>
            </a:r>
          </a:p>
          <a:p>
            <a:pPr defTabSz="829178"/>
            <a:r>
              <a:rPr lang="en-IN" sz="2176" dirty="0">
                <a:solidFill>
                  <a:prstClr val="black"/>
                </a:solidFill>
                <a:latin typeface="Calibri"/>
              </a:rPr>
              <a:t>{"id":2, "</a:t>
            </a:r>
            <a:r>
              <a:rPr lang="en-IN" sz="2176" dirty="0" err="1">
                <a:solidFill>
                  <a:prstClr val="black"/>
                </a:solidFill>
                <a:latin typeface="Calibri"/>
              </a:rPr>
              <a:t>sec":A</a:t>
            </a:r>
            <a:r>
              <a:rPr lang="en-IN" sz="2176" dirty="0">
                <a:solidFill>
                  <a:prstClr val="black"/>
                </a:solidFill>
                <a:latin typeface="Calibri"/>
              </a:rPr>
              <a:t>, "marks":90}</a:t>
            </a:r>
          </a:p>
          <a:p>
            <a:pPr defTabSz="829178"/>
            <a:r>
              <a:rPr lang="en-IN" sz="2176" dirty="0">
                <a:solidFill>
                  <a:prstClr val="black"/>
                </a:solidFill>
                <a:latin typeface="Calibri"/>
              </a:rPr>
              <a:t>{"id":1, "</a:t>
            </a:r>
            <a:r>
              <a:rPr lang="en-IN" sz="2176" dirty="0" err="1">
                <a:solidFill>
                  <a:prstClr val="black"/>
                </a:solidFill>
                <a:latin typeface="Calibri"/>
              </a:rPr>
              <a:t>sec":B</a:t>
            </a:r>
            <a:r>
              <a:rPr lang="en-IN" sz="2176" dirty="0">
                <a:solidFill>
                  <a:prstClr val="black"/>
                </a:solidFill>
                <a:latin typeface="Calibri"/>
              </a:rPr>
              <a:t>, "marks":99}</a:t>
            </a:r>
          </a:p>
          <a:p>
            <a:pPr defTabSz="829178"/>
            <a:r>
              <a:rPr lang="en-IN" sz="2176" dirty="0">
                <a:solidFill>
                  <a:prstClr val="black"/>
                </a:solidFill>
                <a:latin typeface="Calibri"/>
              </a:rPr>
              <a:t>{"id":1, "</a:t>
            </a:r>
            <a:r>
              <a:rPr lang="en-IN" sz="2176" dirty="0" err="1">
                <a:solidFill>
                  <a:prstClr val="black"/>
                </a:solidFill>
                <a:latin typeface="Calibri"/>
              </a:rPr>
              <a:t>sec":B</a:t>
            </a:r>
            <a:r>
              <a:rPr lang="en-IN" sz="2176" dirty="0">
                <a:solidFill>
                  <a:prstClr val="black"/>
                </a:solidFill>
                <a:latin typeface="Calibri"/>
              </a:rPr>
              <a:t>, "marks":95}</a:t>
            </a:r>
          </a:p>
          <a:p>
            <a:pPr defTabSz="829178"/>
            <a:r>
              <a:rPr lang="en-IN" sz="2176" dirty="0">
                <a:solidFill>
                  <a:prstClr val="black"/>
                </a:solidFill>
                <a:latin typeface="Calibri"/>
              </a:rPr>
              <a:t>{"id":1, "</a:t>
            </a:r>
            <a:r>
              <a:rPr lang="en-IN" sz="2176" dirty="0" err="1">
                <a:solidFill>
                  <a:prstClr val="black"/>
                </a:solidFill>
                <a:latin typeface="Calibri"/>
              </a:rPr>
              <a:t>sec":C</a:t>
            </a:r>
            <a:r>
              <a:rPr lang="en-IN" sz="2176" dirty="0">
                <a:solidFill>
                  <a:prstClr val="black"/>
                </a:solidFill>
                <a:latin typeface="Calibri"/>
              </a:rPr>
              <a:t>, "marks":90}</a:t>
            </a:r>
          </a:p>
        </p:txBody>
      </p:sp>
    </p:spTree>
    <p:extLst>
      <p:ext uri="{BB962C8B-B14F-4D97-AF65-F5344CB8AC3E}">
        <p14:creationId xmlns:p14="http://schemas.microsoft.com/office/powerpoint/2010/main" val="4100405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6522-CD97-44FA-302C-658BD6A04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2021" y="1319562"/>
            <a:ext cx="9372371" cy="390599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var map = function(){emit(</a:t>
            </a:r>
            <a:r>
              <a:rPr lang="en-US" dirty="0" err="1"/>
              <a:t>this.sec</a:t>
            </a:r>
            <a:r>
              <a:rPr lang="en-US" dirty="0"/>
              <a:t>, </a:t>
            </a:r>
            <a:r>
              <a:rPr lang="en-US" dirty="0" err="1"/>
              <a:t>this.marks</a:t>
            </a:r>
            <a:r>
              <a:rPr lang="en-US" dirty="0"/>
              <a:t>)};</a:t>
            </a:r>
          </a:p>
          <a:p>
            <a:pPr algn="l" fontAlgn="base"/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After iterating over each document Emit function will give back the data like this:</a:t>
            </a:r>
          </a:p>
          <a:p>
            <a:pPr algn="l" fontAlgn="base"/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{“A”:[80, 90]},  {“B”:[99, 90]},  {“C”:[90] } </a:t>
            </a:r>
          </a:p>
          <a:p>
            <a:pPr algn="l" fontAlgn="base"/>
            <a:endParaRPr lang="en-US" dirty="0">
              <a:solidFill>
                <a:srgbClr val="273239"/>
              </a:solidFill>
              <a:latin typeface="urw-din"/>
            </a:endParaRPr>
          </a:p>
          <a:p>
            <a:pPr algn="l" fontAlgn="base"/>
            <a:r>
              <a:rPr lang="en-IN" b="0" i="0" dirty="0">
                <a:solidFill>
                  <a:srgbClr val="273239"/>
                </a:solidFill>
                <a:effectLst/>
                <a:latin typeface="urw-din"/>
              </a:rPr>
              <a:t>A:[80, 90] = 90 (Max)  B:[99, 90] = 99 (max) , C:[90] = 90(max).</a:t>
            </a:r>
            <a:endParaRPr lang="en-US" b="0" i="0" dirty="0">
              <a:solidFill>
                <a:srgbClr val="273239"/>
              </a:solidFill>
              <a:effectLst/>
              <a:latin typeface="urw-din"/>
            </a:endParaRPr>
          </a:p>
          <a:p>
            <a:pPr algn="l" fontAlgn="base"/>
            <a:endParaRPr lang="en-US" dirty="0">
              <a:solidFill>
                <a:srgbClr val="273239"/>
              </a:solidFill>
              <a:latin typeface="urw-din"/>
            </a:endParaRPr>
          </a:p>
          <a:p>
            <a:pPr algn="l" fontAlgn="base"/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var reduce = function(</a:t>
            </a:r>
            <a:r>
              <a:rPr lang="en-US" b="0" i="0" dirty="0" err="1">
                <a:solidFill>
                  <a:srgbClr val="273239"/>
                </a:solidFill>
                <a:effectLst/>
                <a:latin typeface="urw-din"/>
              </a:rPr>
              <a:t>sec,marks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){return </a:t>
            </a:r>
            <a:r>
              <a:rPr lang="en-US" b="0" i="0" dirty="0" err="1">
                <a:solidFill>
                  <a:srgbClr val="273239"/>
                </a:solidFill>
                <a:effectLst/>
                <a:latin typeface="urw-din"/>
              </a:rPr>
              <a:t>Array.max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(marks);};</a:t>
            </a:r>
          </a:p>
          <a:p>
            <a:pPr algn="l" fontAlgn="base"/>
            <a:r>
              <a:rPr lang="en-US" dirty="0" err="1">
                <a:solidFill>
                  <a:srgbClr val="273239"/>
                </a:solidFill>
                <a:latin typeface="urw-din"/>
              </a:rPr>
              <a:t>db.collectionName.mapReduce</a:t>
            </a:r>
            <a:r>
              <a:rPr lang="en-US" dirty="0">
                <a:solidFill>
                  <a:srgbClr val="273239"/>
                </a:solidFill>
                <a:latin typeface="urw-din"/>
              </a:rPr>
              <a:t>(</a:t>
            </a:r>
            <a:r>
              <a:rPr lang="en-US" dirty="0" err="1">
                <a:solidFill>
                  <a:srgbClr val="273239"/>
                </a:solidFill>
                <a:latin typeface="urw-din"/>
              </a:rPr>
              <a:t>map,reduce</a:t>
            </a:r>
            <a:r>
              <a:rPr lang="en-US" dirty="0">
                <a:solidFill>
                  <a:srgbClr val="273239"/>
                </a:solidFill>
                <a:latin typeface="urw-din"/>
              </a:rPr>
              <a:t>,{out :"</a:t>
            </a:r>
            <a:r>
              <a:rPr lang="en-US" dirty="0" err="1">
                <a:solidFill>
                  <a:srgbClr val="273239"/>
                </a:solidFill>
                <a:latin typeface="urw-din"/>
              </a:rPr>
              <a:t>collectionName</a:t>
            </a:r>
            <a:r>
              <a:rPr lang="en-US" dirty="0">
                <a:solidFill>
                  <a:srgbClr val="273239"/>
                </a:solidFill>
                <a:latin typeface="urw-din"/>
              </a:rPr>
              <a:t>"});</a:t>
            </a:r>
          </a:p>
          <a:p>
            <a:pPr algn="l" fontAlgn="base"/>
            <a:endParaRPr lang="en-US" b="0" i="0" dirty="0">
              <a:solidFill>
                <a:srgbClr val="273239"/>
              </a:solidFill>
              <a:effectLst/>
              <a:latin typeface="urw-din"/>
            </a:endParaRPr>
          </a:p>
          <a:p>
            <a:pPr algn="l" fontAlgn="base"/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{"</a:t>
            </a:r>
            <a:r>
              <a:rPr lang="en-US" b="0" i="0" dirty="0" err="1">
                <a:solidFill>
                  <a:srgbClr val="273239"/>
                </a:solidFill>
                <a:effectLst/>
                <a:latin typeface="urw-din"/>
              </a:rPr>
              <a:t>id":"A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", value:90}</a:t>
            </a:r>
          </a:p>
          <a:p>
            <a:pPr algn="l" fontAlgn="base"/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{"</a:t>
            </a:r>
            <a:r>
              <a:rPr lang="en-US" b="0" i="0" dirty="0" err="1">
                <a:solidFill>
                  <a:srgbClr val="273239"/>
                </a:solidFill>
                <a:effectLst/>
                <a:latin typeface="urw-din"/>
              </a:rPr>
              <a:t>id":"B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", value:99}</a:t>
            </a:r>
          </a:p>
          <a:p>
            <a:pPr algn="l" fontAlgn="base"/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{"</a:t>
            </a:r>
            <a:r>
              <a:rPr lang="en-US" b="0" i="0" dirty="0" err="1">
                <a:solidFill>
                  <a:srgbClr val="273239"/>
                </a:solidFill>
                <a:effectLst/>
                <a:latin typeface="urw-din"/>
              </a:rPr>
              <a:t>id":"C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", value:90}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072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2502892" y="1494250"/>
            <a:ext cx="7308290" cy="1254225"/>
          </a:xfrm>
          <a:prstGeom prst="rect">
            <a:avLst/>
          </a:prstGeom>
        </p:spPr>
        <p:txBody>
          <a:bodyPr vert="horz" wrap="square" lIns="0" tIns="13243" rIns="0" bIns="0" rtlCol="0">
            <a:spAutoFit/>
          </a:bodyPr>
          <a:lstStyle/>
          <a:p>
            <a:pPr marL="11516" defTabSz="829178">
              <a:spcBef>
                <a:spcPts val="103"/>
              </a:spcBef>
            </a:pPr>
            <a:r>
              <a:rPr sz="3990" b="1" spc="5" dirty="0">
                <a:solidFill>
                  <a:prstClr val="black"/>
                </a:solidFill>
                <a:latin typeface="Calibri"/>
                <a:cs typeface="Calibri"/>
              </a:rPr>
              <a:t>NoSQL</a:t>
            </a:r>
            <a:r>
              <a:rPr sz="3990" b="1" spc="-18" dirty="0">
                <a:solidFill>
                  <a:prstClr val="black"/>
                </a:solidFill>
                <a:latin typeface="Calibri"/>
                <a:cs typeface="Calibri"/>
              </a:rPr>
              <a:t> </a:t>
            </a:r>
            <a:r>
              <a:rPr sz="3990" b="1" spc="-5" dirty="0">
                <a:solidFill>
                  <a:prstClr val="black"/>
                </a:solidFill>
                <a:latin typeface="Calibri"/>
                <a:cs typeface="Calibri"/>
              </a:rPr>
              <a:t>Databases</a:t>
            </a:r>
            <a:r>
              <a:rPr lang="en-IN" sz="3990" b="1" spc="-5" dirty="0">
                <a:solidFill>
                  <a:prstClr val="black"/>
                </a:solidFill>
                <a:latin typeface="Calibri"/>
                <a:cs typeface="Calibri"/>
              </a:rPr>
              <a:t>: Map Reduce</a:t>
            </a:r>
            <a:endParaRPr lang="en-IN" sz="3990" b="1" spc="5" dirty="0">
              <a:solidFill>
                <a:prstClr val="black"/>
              </a:solidFill>
              <a:latin typeface="Calibri"/>
              <a:cs typeface="Calibri"/>
            </a:endParaRPr>
          </a:p>
          <a:p>
            <a:pPr marL="11516" algn="ctr" defTabSz="829178">
              <a:spcBef>
                <a:spcPts val="103"/>
              </a:spcBef>
            </a:pPr>
            <a:r>
              <a:rPr lang="en-IN" sz="3990" b="1" spc="5" dirty="0">
                <a:solidFill>
                  <a:prstClr val="black"/>
                </a:solidFill>
                <a:latin typeface="Calibri"/>
                <a:cs typeface="Calibri"/>
              </a:rPr>
              <a:t>Module 3</a:t>
            </a:r>
            <a:endParaRPr sz="3990" dirty="0">
              <a:solidFill>
                <a:prstClr val="black"/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96996" y="317391"/>
            <a:ext cx="5806555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>
              <a:spcBef>
                <a:spcPts val="113"/>
              </a:spcBef>
            </a:pPr>
            <a:r>
              <a:rPr spc="9" dirty="0"/>
              <a:t>An</a:t>
            </a:r>
            <a:r>
              <a:rPr dirty="0"/>
              <a:t> </a:t>
            </a:r>
            <a:r>
              <a:rPr spc="14" dirty="0"/>
              <a:t>Example</a:t>
            </a:r>
            <a:r>
              <a:rPr spc="-32" dirty="0"/>
              <a:t> </a:t>
            </a:r>
            <a:r>
              <a:rPr spc="14" dirty="0"/>
              <a:t>with</a:t>
            </a:r>
            <a:r>
              <a:rPr spc="-41" dirty="0"/>
              <a:t> </a:t>
            </a:r>
            <a:r>
              <a:rPr spc="14" dirty="0"/>
              <a:t>Aggregate</a:t>
            </a:r>
            <a:r>
              <a:rPr spc="-9" dirty="0"/>
              <a:t> </a:t>
            </a:r>
            <a:r>
              <a:rPr spc="14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92555" y="1258430"/>
            <a:ext cx="2963252" cy="4424210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249253" y="1057463"/>
            <a:ext cx="6418164" cy="5170212"/>
          </a:xfrm>
          <a:prstGeom prst="rect">
            <a:avLst/>
          </a:prstGeom>
        </p:spPr>
        <p:txBody>
          <a:bodyPr vert="horz" wrap="square" lIns="0" tIns="10365" rIns="0" bIns="0" rtlCol="0">
            <a:spAutoFit/>
          </a:bodyPr>
          <a:lstStyle/>
          <a:p>
            <a:pPr marL="82918" defTabSz="829178">
              <a:spcBef>
                <a:spcPts val="82"/>
              </a:spcBef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Let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 us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consider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usual scenario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customers</a:t>
            </a:r>
            <a:r>
              <a:rPr sz="2403" spc="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orders</a:t>
            </a:r>
            <a:endParaRPr sz="3083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586183" marR="3566617" algn="just" defTabSz="829178">
              <a:lnSpc>
                <a:spcPts val="2875"/>
              </a:lnSpc>
            </a:pPr>
            <a:r>
              <a:rPr sz="2403" i="1" spc="-136" dirty="0">
                <a:solidFill>
                  <a:prstClr val="black"/>
                </a:solidFill>
                <a:latin typeface="Times New Roman"/>
                <a:cs typeface="Times New Roman"/>
              </a:rPr>
              <a:t>We </a:t>
            </a: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have chosen </a:t>
            </a:r>
            <a:r>
              <a:rPr sz="2403" i="1" spc="-23" dirty="0">
                <a:solidFill>
                  <a:srgbClr val="FF0000"/>
                </a:solidFill>
                <a:latin typeface="Times New Roman"/>
                <a:cs typeface="Times New Roman"/>
              </a:rPr>
              <a:t>order </a:t>
            </a:r>
            <a:r>
              <a:rPr sz="2403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as </a:t>
            </a:r>
            <a:r>
              <a:rPr sz="2403" i="1" spc="-58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3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our</a:t>
            </a:r>
            <a:r>
              <a:rPr sz="2403" i="1" spc="-14" dirty="0">
                <a:solidFill>
                  <a:srgbClr val="FF0000"/>
                </a:solidFill>
                <a:latin typeface="Times New Roman"/>
                <a:cs typeface="Times New Roman"/>
              </a:rPr>
              <a:t> aggregate</a:t>
            </a:r>
            <a:r>
              <a:rPr sz="2403" i="1" spc="-14" dirty="0">
                <a:solidFill>
                  <a:prstClr val="black"/>
                </a:solidFill>
                <a:latin typeface="Times New Roman"/>
                <a:cs typeface="Times New Roman"/>
              </a:rPr>
              <a:t>,</a:t>
            </a:r>
            <a:r>
              <a:rPr sz="2403" i="1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with</a:t>
            </a:r>
            <a:r>
              <a:rPr sz="2403" i="1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each </a:t>
            </a:r>
            <a:r>
              <a:rPr sz="2403" i="1" spc="-59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spc="-23" dirty="0">
                <a:solidFill>
                  <a:prstClr val="black"/>
                </a:solidFill>
                <a:latin typeface="Times New Roman"/>
                <a:cs typeface="Times New Roman"/>
              </a:rPr>
              <a:t>order</a:t>
            </a: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 having</a:t>
            </a:r>
            <a:r>
              <a:rPr sz="2403" i="1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dirty="0">
                <a:solidFill>
                  <a:prstClr val="black"/>
                </a:solidFill>
                <a:latin typeface="Times New Roman"/>
                <a:cs typeface="Times New Roman"/>
              </a:rPr>
              <a:t>line</a:t>
            </a:r>
            <a:r>
              <a:rPr sz="2403" i="1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items.</a:t>
            </a:r>
            <a:endParaRPr sz="2403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586183" marR="3541281" algn="just" defTabSz="829178">
              <a:lnSpc>
                <a:spcPts val="2875"/>
              </a:lnSpc>
              <a:spcBef>
                <a:spcPts val="18"/>
              </a:spcBef>
            </a:pPr>
            <a:r>
              <a:rPr sz="2403" i="1" spc="-9" dirty="0">
                <a:solidFill>
                  <a:prstClr val="black"/>
                </a:solidFill>
                <a:latin typeface="Times New Roman"/>
                <a:cs typeface="Times New Roman"/>
              </a:rPr>
              <a:t>Each </a:t>
            </a:r>
            <a:r>
              <a:rPr sz="2403" i="1" dirty="0">
                <a:solidFill>
                  <a:prstClr val="black"/>
                </a:solidFill>
                <a:latin typeface="Times New Roman"/>
                <a:cs typeface="Times New Roman"/>
              </a:rPr>
              <a:t>line item </a:t>
            </a: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has a </a:t>
            </a:r>
            <a:r>
              <a:rPr sz="2403" i="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spc="-18" dirty="0">
                <a:solidFill>
                  <a:prstClr val="black"/>
                </a:solidFill>
                <a:latin typeface="Times New Roman"/>
                <a:cs typeface="Times New Roman"/>
              </a:rPr>
              <a:t>product</a:t>
            </a: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spc="-9" dirty="0">
                <a:solidFill>
                  <a:prstClr val="black"/>
                </a:solidFill>
                <a:latin typeface="Times New Roman"/>
                <a:cs typeface="Times New Roman"/>
              </a:rPr>
              <a:t>ID,</a:t>
            </a:r>
            <a:r>
              <a:rPr sz="2403" i="1" spc="-18" dirty="0">
                <a:solidFill>
                  <a:prstClr val="black"/>
                </a:solidFill>
                <a:latin typeface="Times New Roman"/>
                <a:cs typeface="Times New Roman"/>
              </a:rPr>
              <a:t> quantity,</a:t>
            </a:r>
            <a:r>
              <a:rPr sz="2403" i="1" spc="-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endParaRPr sz="2403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586183" algn="just" defTabSz="829178">
              <a:lnSpc>
                <a:spcPts val="2797"/>
              </a:lnSpc>
            </a:pP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i="1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spc="-5" dirty="0">
                <a:solidFill>
                  <a:prstClr val="black"/>
                </a:solidFill>
                <a:latin typeface="Times New Roman"/>
                <a:cs typeface="Times New Roman"/>
              </a:rPr>
              <a:t>price</a:t>
            </a:r>
            <a:r>
              <a:rPr sz="2403" i="1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i="1" spc="-18" dirty="0">
                <a:solidFill>
                  <a:prstClr val="black"/>
                </a:solidFill>
                <a:latin typeface="Times New Roman"/>
                <a:cs typeface="Times New Roman"/>
              </a:rPr>
              <a:t>charged.</a:t>
            </a:r>
            <a:endParaRPr sz="2403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defTabSz="829178">
              <a:spcBef>
                <a:spcPts val="36"/>
              </a:spcBef>
            </a:pPr>
            <a:endParaRPr sz="2358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11516" marR="438773" defTabSz="829178">
              <a:lnSpc>
                <a:spcPts val="2875"/>
              </a:lnSpc>
            </a:pP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Sales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analysis</a:t>
            </a:r>
            <a:r>
              <a:rPr sz="2403" spc="7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people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want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see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a</a:t>
            </a:r>
            <a:r>
              <a:rPr sz="2403" spc="-14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product</a:t>
            </a:r>
            <a:r>
              <a:rPr sz="2403" spc="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and</a:t>
            </a:r>
            <a:r>
              <a:rPr sz="2403" spc="-14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srgbClr val="3265FF"/>
                </a:solidFill>
                <a:latin typeface="Times New Roman"/>
                <a:cs typeface="Times New Roman"/>
              </a:rPr>
              <a:t>its</a:t>
            </a:r>
            <a:r>
              <a:rPr sz="2403" spc="-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srgbClr val="3265FF"/>
                </a:solidFill>
                <a:latin typeface="Times New Roman"/>
                <a:cs typeface="Times New Roman"/>
              </a:rPr>
              <a:t>total </a:t>
            </a:r>
            <a:r>
              <a:rPr sz="2403" spc="-58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revenue</a:t>
            </a:r>
            <a:r>
              <a:rPr sz="2403" spc="-18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for</a:t>
            </a:r>
            <a:r>
              <a:rPr sz="2403" spc="14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the</a:t>
            </a:r>
            <a:r>
              <a:rPr sz="2403" spc="-14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srgbClr val="3265FF"/>
                </a:solidFill>
                <a:latin typeface="Times New Roman"/>
                <a:cs typeface="Times New Roman"/>
              </a:rPr>
              <a:t>last</a:t>
            </a:r>
            <a:r>
              <a:rPr sz="2403" spc="-27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seven</a:t>
            </a:r>
            <a:r>
              <a:rPr sz="2403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23" dirty="0">
                <a:solidFill>
                  <a:srgbClr val="3265FF"/>
                </a:solidFill>
                <a:latin typeface="Times New Roman"/>
                <a:cs typeface="Times New Roman"/>
              </a:rPr>
              <a:t>days</a:t>
            </a:r>
            <a:r>
              <a:rPr sz="2403" spc="-23" dirty="0">
                <a:solidFill>
                  <a:prstClr val="black"/>
                </a:solidFill>
                <a:latin typeface="Times New Roman"/>
                <a:cs typeface="Times New Roman"/>
              </a:rPr>
              <a:t>.</a:t>
            </a:r>
            <a:endParaRPr sz="2403" dirty="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20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94232" y="314628"/>
            <a:ext cx="5806555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>
              <a:spcBef>
                <a:spcPts val="113"/>
              </a:spcBef>
            </a:pPr>
            <a:r>
              <a:rPr spc="9" dirty="0"/>
              <a:t>An</a:t>
            </a:r>
            <a:r>
              <a:rPr dirty="0"/>
              <a:t> </a:t>
            </a:r>
            <a:r>
              <a:rPr spc="14" dirty="0"/>
              <a:t>Example</a:t>
            </a:r>
            <a:r>
              <a:rPr spc="-32" dirty="0"/>
              <a:t> </a:t>
            </a:r>
            <a:r>
              <a:rPr spc="14" dirty="0"/>
              <a:t>with</a:t>
            </a:r>
            <a:r>
              <a:rPr spc="-41" dirty="0"/>
              <a:t> </a:t>
            </a:r>
            <a:r>
              <a:rPr spc="14" dirty="0"/>
              <a:t>Aggregate</a:t>
            </a:r>
            <a:r>
              <a:rPr spc="-9" dirty="0"/>
              <a:t> </a:t>
            </a:r>
            <a:r>
              <a:rPr spc="14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62284" y="1221197"/>
            <a:ext cx="7599079" cy="4645205"/>
          </a:xfrm>
          <a:prstGeom prst="rect">
            <a:avLst/>
          </a:prstGeom>
        </p:spPr>
        <p:txBody>
          <a:bodyPr vert="horz" wrap="square" lIns="0" tIns="11516" rIns="0" bIns="0" rtlCol="0">
            <a:spAutoFit/>
          </a:bodyPr>
          <a:lstStyle/>
          <a:p>
            <a:pPr marL="354128" marR="80039" indent="-343188" defTabSz="829178">
              <a:lnSpc>
                <a:spcPct val="100800"/>
              </a:lnSpc>
              <a:spcBef>
                <a:spcPts val="91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In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order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get the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product revenue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report, you’ll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have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 visit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 every machine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in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cluster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and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examine many records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on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each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machine.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362765" indent="-343188" defTabSz="829178">
              <a:lnSpc>
                <a:spcPct val="100800"/>
              </a:lnSpc>
              <a:spcBef>
                <a:spcPts val="544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This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is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exactly the kind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of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situation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that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calls for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map-reduce.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Again,</a:t>
            </a:r>
            <a:r>
              <a:rPr sz="2176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first</a:t>
            </a:r>
            <a:r>
              <a:rPr sz="2176" spc="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stage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in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 a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map-reduce</a:t>
            </a:r>
            <a:r>
              <a:rPr sz="2176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job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is</a:t>
            </a:r>
            <a:r>
              <a:rPr sz="2176" spc="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map.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4607" indent="-343188" defTabSz="829178">
              <a:lnSpc>
                <a:spcPct val="100800"/>
              </a:lnSpc>
              <a:spcBef>
                <a:spcPts val="544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14" dirty="0">
                <a:solidFill>
                  <a:srgbClr val="3265FF"/>
                </a:solidFill>
                <a:latin typeface="Times New Roman"/>
                <a:cs typeface="Times New Roman"/>
              </a:rPr>
              <a:t>A</a:t>
            </a:r>
            <a:r>
              <a:rPr sz="2176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srgbClr val="3265FF"/>
                </a:solidFill>
                <a:latin typeface="Times New Roman"/>
                <a:cs typeface="Times New Roman"/>
              </a:rPr>
              <a:t>map</a:t>
            </a:r>
            <a:r>
              <a:rPr sz="2176" spc="32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srgbClr val="3265FF"/>
                </a:solidFill>
                <a:latin typeface="Times New Roman"/>
                <a:cs typeface="Times New Roman"/>
              </a:rPr>
              <a:t>is</a:t>
            </a:r>
            <a:r>
              <a:rPr sz="2176" spc="-5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3265FF"/>
                </a:solidFill>
                <a:latin typeface="Times New Roman"/>
                <a:cs typeface="Times New Roman"/>
              </a:rPr>
              <a:t>a</a:t>
            </a:r>
            <a:r>
              <a:rPr sz="2176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3265FF"/>
                </a:solidFill>
                <a:latin typeface="Times New Roman"/>
                <a:cs typeface="Times New Roman"/>
              </a:rPr>
              <a:t>function</a:t>
            </a:r>
            <a:r>
              <a:rPr sz="2176" spc="14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3265FF"/>
                </a:solidFill>
                <a:latin typeface="Times New Roman"/>
                <a:cs typeface="Times New Roman"/>
              </a:rPr>
              <a:t>whose</a:t>
            </a:r>
            <a:r>
              <a:rPr sz="2176" spc="-23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srgbClr val="3265FF"/>
                </a:solidFill>
                <a:latin typeface="Times New Roman"/>
                <a:cs typeface="Times New Roman"/>
              </a:rPr>
              <a:t>input</a:t>
            </a:r>
            <a:r>
              <a:rPr sz="2176" spc="-5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srgbClr val="3265FF"/>
                </a:solidFill>
                <a:latin typeface="Times New Roman"/>
                <a:cs typeface="Times New Roman"/>
              </a:rPr>
              <a:t>is</a:t>
            </a:r>
            <a:r>
              <a:rPr sz="2176" spc="-5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3265FF"/>
                </a:solidFill>
                <a:latin typeface="Times New Roman"/>
                <a:cs typeface="Times New Roman"/>
              </a:rPr>
              <a:t>a</a:t>
            </a:r>
            <a:r>
              <a:rPr sz="2176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srgbClr val="3265FF"/>
                </a:solidFill>
                <a:latin typeface="Times New Roman"/>
                <a:cs typeface="Times New Roman"/>
              </a:rPr>
              <a:t>single </a:t>
            </a:r>
            <a:r>
              <a:rPr sz="2176" spc="9" dirty="0">
                <a:solidFill>
                  <a:srgbClr val="3265FF"/>
                </a:solidFill>
                <a:latin typeface="Times New Roman"/>
                <a:cs typeface="Times New Roman"/>
              </a:rPr>
              <a:t>aggregate</a:t>
            </a:r>
            <a:r>
              <a:rPr sz="2176" spc="-41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srgbClr val="3265FF"/>
                </a:solidFill>
                <a:latin typeface="Times New Roman"/>
                <a:cs typeface="Times New Roman"/>
              </a:rPr>
              <a:t>and</a:t>
            </a:r>
            <a:r>
              <a:rPr sz="2176" spc="-14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3265FF"/>
                </a:solidFill>
                <a:latin typeface="Times New Roman"/>
                <a:cs typeface="Times New Roman"/>
              </a:rPr>
              <a:t>whose </a:t>
            </a:r>
            <a:r>
              <a:rPr sz="2176" spc="-530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srgbClr val="3265FF"/>
                </a:solidFill>
                <a:latin typeface="Times New Roman"/>
                <a:cs typeface="Times New Roman"/>
              </a:rPr>
              <a:t>output</a:t>
            </a:r>
            <a:r>
              <a:rPr sz="2176" spc="-32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srgbClr val="3265FF"/>
                </a:solidFill>
                <a:latin typeface="Times New Roman"/>
                <a:cs typeface="Times New Roman"/>
              </a:rPr>
              <a:t>is</a:t>
            </a:r>
            <a:r>
              <a:rPr sz="2176" spc="-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3265FF"/>
                </a:solidFill>
                <a:latin typeface="Times New Roman"/>
                <a:cs typeface="Times New Roman"/>
              </a:rPr>
              <a:t>a</a:t>
            </a:r>
            <a:r>
              <a:rPr sz="2176" spc="23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srgbClr val="3265FF"/>
                </a:solidFill>
                <a:latin typeface="Times New Roman"/>
                <a:cs typeface="Times New Roman"/>
              </a:rPr>
              <a:t>bunch</a:t>
            </a:r>
            <a:r>
              <a:rPr sz="2176" spc="-36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srgbClr val="3265FF"/>
                </a:solidFill>
                <a:latin typeface="Times New Roman"/>
                <a:cs typeface="Times New Roman"/>
              </a:rPr>
              <a:t>of</a:t>
            </a:r>
            <a:r>
              <a:rPr sz="2176" spc="5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3265FF"/>
                </a:solidFill>
                <a:latin typeface="Times New Roman"/>
                <a:cs typeface="Times New Roman"/>
              </a:rPr>
              <a:t>key-value</a:t>
            </a:r>
            <a:r>
              <a:rPr sz="2176" spc="-23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srgbClr val="3265FF"/>
                </a:solidFill>
                <a:latin typeface="Times New Roman"/>
                <a:cs typeface="Times New Roman"/>
              </a:rPr>
              <a:t>pairs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.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248753" indent="-343188" defTabSz="829178">
              <a:lnSpc>
                <a:spcPct val="100800"/>
              </a:lnSpc>
              <a:spcBef>
                <a:spcPts val="544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In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 this</a:t>
            </a:r>
            <a:r>
              <a:rPr sz="2176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case,</a:t>
            </a:r>
            <a:r>
              <a:rPr sz="2176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176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input</a:t>
            </a:r>
            <a:r>
              <a:rPr sz="2176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would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be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an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order,</a:t>
            </a:r>
            <a:r>
              <a:rPr sz="2176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output</a:t>
            </a:r>
            <a:r>
              <a:rPr sz="2176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would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be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key-value</a:t>
            </a:r>
            <a:r>
              <a:rPr sz="2176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pairs</a:t>
            </a:r>
            <a:r>
              <a:rPr sz="2176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corresponding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176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176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line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items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47216" indent="-343188" defTabSz="829178">
              <a:lnSpc>
                <a:spcPct val="101099"/>
              </a:lnSpc>
              <a:spcBef>
                <a:spcPts val="540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For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this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example, we are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just selecting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a value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out of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record,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but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there’s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no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reason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why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we can’t carry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out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some arbitrarily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 complex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function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as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part</a:t>
            </a:r>
            <a:r>
              <a:rPr sz="2176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map—providing</a:t>
            </a:r>
            <a:r>
              <a:rPr sz="2176" spc="-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it</a:t>
            </a:r>
            <a:r>
              <a:rPr sz="2176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only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depends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on</a:t>
            </a:r>
            <a:r>
              <a:rPr sz="2176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one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aggregate’s</a:t>
            </a:r>
            <a:r>
              <a:rPr sz="2176" spc="-5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worth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data.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21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3460442" y="287810"/>
            <a:ext cx="6630046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9578">
              <a:spcBef>
                <a:spcPts val="113"/>
              </a:spcBef>
            </a:pPr>
            <a:r>
              <a:rPr spc="9" dirty="0"/>
              <a:t>An</a:t>
            </a:r>
            <a:r>
              <a:rPr dirty="0"/>
              <a:t> </a:t>
            </a:r>
            <a:r>
              <a:rPr spc="14" dirty="0"/>
              <a:t>Example</a:t>
            </a:r>
            <a:r>
              <a:rPr spc="-32" dirty="0"/>
              <a:t> </a:t>
            </a:r>
            <a:r>
              <a:rPr spc="14" dirty="0"/>
              <a:t>with</a:t>
            </a:r>
            <a:r>
              <a:rPr spc="-41" dirty="0"/>
              <a:t> </a:t>
            </a:r>
            <a:r>
              <a:rPr spc="14" dirty="0"/>
              <a:t>Aggregate</a:t>
            </a:r>
            <a:r>
              <a:rPr spc="-9" dirty="0"/>
              <a:t> </a:t>
            </a:r>
            <a:r>
              <a:rPr spc="14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65048" y="1223961"/>
            <a:ext cx="7334202" cy="745759"/>
          </a:xfrm>
          <a:prstGeom prst="rect">
            <a:avLst/>
          </a:prstGeom>
        </p:spPr>
        <p:txBody>
          <a:bodyPr vert="horz" wrap="square" lIns="0" tIns="22457" rIns="0" bIns="0" rtlCol="0">
            <a:spAutoFit/>
          </a:bodyPr>
          <a:lstStyle/>
          <a:p>
            <a:pPr marL="11516" marR="4607" defTabSz="829178">
              <a:lnSpc>
                <a:spcPts val="2875"/>
              </a:lnSpc>
              <a:spcBef>
                <a:spcPts val="177"/>
              </a:spcBef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Each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such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pair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would</a:t>
            </a:r>
            <a:r>
              <a:rPr sz="2403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have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product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ID as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key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 </a:t>
            </a:r>
            <a:r>
              <a:rPr sz="2403" spc="-58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embedded</a:t>
            </a:r>
            <a:r>
              <a:rPr sz="2403" spc="5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map</a:t>
            </a:r>
            <a:r>
              <a:rPr sz="2403" spc="7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with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quantity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price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as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value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72497" y="1977132"/>
            <a:ext cx="7879150" cy="524213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22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3460442" y="287810"/>
            <a:ext cx="6630046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9578">
              <a:spcBef>
                <a:spcPts val="113"/>
              </a:spcBef>
            </a:pPr>
            <a:r>
              <a:rPr spc="9" dirty="0"/>
              <a:t>An</a:t>
            </a:r>
            <a:r>
              <a:rPr dirty="0"/>
              <a:t> </a:t>
            </a:r>
            <a:r>
              <a:rPr spc="14" dirty="0"/>
              <a:t>Example</a:t>
            </a:r>
            <a:r>
              <a:rPr spc="-32" dirty="0"/>
              <a:t> </a:t>
            </a:r>
            <a:r>
              <a:rPr spc="14" dirty="0"/>
              <a:t>with</a:t>
            </a:r>
            <a:r>
              <a:rPr spc="-41" dirty="0"/>
              <a:t> </a:t>
            </a:r>
            <a:r>
              <a:rPr spc="14" dirty="0"/>
              <a:t>Aggregate</a:t>
            </a:r>
            <a:r>
              <a:rPr spc="-9" dirty="0"/>
              <a:t> </a:t>
            </a:r>
            <a:r>
              <a:rPr spc="14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65048" y="1223961"/>
            <a:ext cx="7601381" cy="745759"/>
          </a:xfrm>
          <a:prstGeom prst="rect">
            <a:avLst/>
          </a:prstGeom>
        </p:spPr>
        <p:txBody>
          <a:bodyPr vert="horz" wrap="square" lIns="0" tIns="22457" rIns="0" bIns="0" rtlCol="0">
            <a:spAutoFit/>
          </a:bodyPr>
          <a:lstStyle/>
          <a:p>
            <a:pPr marL="11516" marR="4607" defTabSz="829178">
              <a:lnSpc>
                <a:spcPts val="2875"/>
              </a:lnSpc>
              <a:spcBef>
                <a:spcPts val="177"/>
              </a:spcBef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FF0000"/>
                </a:solidFill>
                <a:latin typeface="Times New Roman"/>
                <a:cs typeface="Times New Roman"/>
              </a:rPr>
              <a:t>reduce</a:t>
            </a:r>
            <a:r>
              <a:rPr sz="2403" spc="-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function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takes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multiple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map</a:t>
            </a:r>
            <a:r>
              <a:rPr sz="2403" spc="5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outputs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with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FF0000"/>
                </a:solidFill>
                <a:latin typeface="Times New Roman"/>
                <a:cs typeface="Times New Roman"/>
              </a:rPr>
              <a:t>the</a:t>
            </a:r>
            <a:r>
              <a:rPr sz="2403" spc="-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3" spc="-18" dirty="0">
                <a:solidFill>
                  <a:srgbClr val="FF0000"/>
                </a:solidFill>
                <a:latin typeface="Times New Roman"/>
                <a:cs typeface="Times New Roman"/>
              </a:rPr>
              <a:t>same </a:t>
            </a:r>
            <a:r>
              <a:rPr sz="2403" spc="-58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FF0000"/>
                </a:solidFill>
                <a:latin typeface="Times New Roman"/>
                <a:cs typeface="Times New Roman"/>
              </a:rPr>
              <a:t>key</a:t>
            </a:r>
            <a:r>
              <a:rPr sz="2403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combines</a:t>
            </a:r>
            <a:r>
              <a:rPr sz="2403" spc="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their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values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61476" y="2628497"/>
            <a:ext cx="8078966" cy="290488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23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94232" y="314628"/>
            <a:ext cx="5806555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>
              <a:spcBef>
                <a:spcPts val="113"/>
              </a:spcBef>
            </a:pPr>
            <a:r>
              <a:rPr spc="9" dirty="0"/>
              <a:t>An</a:t>
            </a:r>
            <a:r>
              <a:rPr dirty="0"/>
              <a:t> </a:t>
            </a:r>
            <a:r>
              <a:rPr spc="14" dirty="0"/>
              <a:t>Example</a:t>
            </a:r>
            <a:r>
              <a:rPr spc="-32" dirty="0"/>
              <a:t> </a:t>
            </a:r>
            <a:r>
              <a:rPr spc="14" dirty="0"/>
              <a:t>with</a:t>
            </a:r>
            <a:r>
              <a:rPr spc="-41" dirty="0"/>
              <a:t> </a:t>
            </a:r>
            <a:r>
              <a:rPr spc="14" dirty="0"/>
              <a:t>Aggregate</a:t>
            </a:r>
            <a:r>
              <a:rPr spc="-9" dirty="0"/>
              <a:t> </a:t>
            </a:r>
            <a:r>
              <a:rPr spc="14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074836" y="1149335"/>
            <a:ext cx="7957238" cy="4995878"/>
          </a:xfrm>
          <a:prstGeom prst="rect">
            <a:avLst/>
          </a:prstGeom>
        </p:spPr>
        <p:txBody>
          <a:bodyPr vert="horz" wrap="square" lIns="0" tIns="11516" rIns="0" bIns="0" rtlCol="0">
            <a:spAutoFit/>
          </a:bodyPr>
          <a:lstStyle/>
          <a:p>
            <a:pPr marL="354128" marR="4607" indent="-343188" algn="just" defTabSz="829178">
              <a:lnSpc>
                <a:spcPct val="100800"/>
              </a:lnSpc>
              <a:spcBef>
                <a:spcPts val="91"/>
              </a:spcBef>
              <a:buFontTx/>
              <a:buChar char="•"/>
              <a:tabLst>
                <a:tab pos="354704" algn="l"/>
              </a:tabLst>
            </a:pP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map-reduce framework arranges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for map tasks to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be run on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correct</a:t>
            </a:r>
            <a:r>
              <a:rPr sz="2176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nodes</a:t>
            </a:r>
            <a:r>
              <a:rPr sz="2176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 process</a:t>
            </a:r>
            <a:r>
              <a:rPr sz="2176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all</a:t>
            </a:r>
            <a:r>
              <a:rPr sz="2176" spc="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documents</a:t>
            </a:r>
            <a:r>
              <a:rPr sz="2176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176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for</a:t>
            </a:r>
            <a:r>
              <a:rPr sz="2176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data</a:t>
            </a:r>
            <a:r>
              <a:rPr sz="2176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be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moved </a:t>
            </a:r>
            <a:r>
              <a:rPr sz="2176" spc="-53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reduce</a:t>
            </a:r>
            <a:r>
              <a:rPr sz="2176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framework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97312" indent="-343188" defTabSz="829178">
              <a:lnSpc>
                <a:spcPct val="101299"/>
              </a:lnSpc>
              <a:spcBef>
                <a:spcPts val="530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framework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collects all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values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for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a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single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pair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and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calls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reduce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function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once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with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key and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collection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of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all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values</a:t>
            </a:r>
            <a:r>
              <a:rPr sz="2176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for</a:t>
            </a:r>
            <a:r>
              <a:rPr sz="2176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that</a:t>
            </a:r>
            <a:r>
              <a:rPr sz="2176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key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863727" indent="-343188" defTabSz="829178">
              <a:lnSpc>
                <a:spcPct val="101699"/>
              </a:lnSpc>
              <a:spcBef>
                <a:spcPts val="499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So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run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a map-reduce job, you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just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need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 write these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two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functions.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158926" indent="-343188" defTabSz="829178">
              <a:lnSpc>
                <a:spcPct val="101099"/>
              </a:lnSpc>
              <a:spcBef>
                <a:spcPts val="517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Each application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of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5" dirty="0">
                <a:solidFill>
                  <a:srgbClr val="FF0000"/>
                </a:solidFill>
                <a:latin typeface="Times New Roman"/>
                <a:cs typeface="Times New Roman"/>
              </a:rPr>
              <a:t>map </a:t>
            </a:r>
            <a:r>
              <a:rPr sz="2176" spc="9" dirty="0">
                <a:solidFill>
                  <a:srgbClr val="FF0000"/>
                </a:solidFill>
                <a:latin typeface="Times New Roman"/>
                <a:cs typeface="Times New Roman"/>
              </a:rPr>
              <a:t>function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is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independent of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all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others. This allows them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be </a:t>
            </a:r>
            <a:r>
              <a:rPr sz="2176" dirty="0">
                <a:solidFill>
                  <a:srgbClr val="FF0000"/>
                </a:solidFill>
                <a:latin typeface="Times New Roman"/>
                <a:cs typeface="Times New Roman"/>
              </a:rPr>
              <a:t>safely </a:t>
            </a:r>
            <a:r>
              <a:rPr sz="2176" spc="5" dirty="0">
                <a:solidFill>
                  <a:srgbClr val="FF0000"/>
                </a:solidFill>
                <a:latin typeface="Times New Roman"/>
                <a:cs typeface="Times New Roman"/>
              </a:rPr>
              <a:t>parallelizable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, so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that a map-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reduce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framework can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create 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efficient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map tasks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on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each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node and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freely allocate</a:t>
            </a:r>
            <a:r>
              <a:rPr sz="217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each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order</a:t>
            </a:r>
            <a:r>
              <a:rPr sz="2176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 a</a:t>
            </a:r>
            <a:r>
              <a:rPr sz="2176" spc="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map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task.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12092" indent="-343188" defTabSz="829178">
              <a:lnSpc>
                <a:spcPct val="101699"/>
              </a:lnSpc>
              <a:spcBef>
                <a:spcPts val="521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To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increase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parallelism, </a:t>
            </a:r>
            <a:r>
              <a:rPr sz="2176" spc="9" dirty="0">
                <a:solidFill>
                  <a:srgbClr val="FF0000"/>
                </a:solidFill>
                <a:latin typeface="Times New Roman"/>
                <a:cs typeface="Times New Roman"/>
              </a:rPr>
              <a:t>we can </a:t>
            </a:r>
            <a:r>
              <a:rPr sz="2176" spc="5" dirty="0">
                <a:solidFill>
                  <a:srgbClr val="FF0000"/>
                </a:solidFill>
                <a:latin typeface="Times New Roman"/>
                <a:cs typeface="Times New Roman"/>
              </a:rPr>
              <a:t>also partition </a:t>
            </a:r>
            <a:r>
              <a:rPr sz="2176" spc="9" dirty="0">
                <a:solidFill>
                  <a:srgbClr val="FF0000"/>
                </a:solidFill>
                <a:latin typeface="Times New Roman"/>
                <a:cs typeface="Times New Roman"/>
              </a:rPr>
              <a:t>the </a:t>
            </a:r>
            <a:r>
              <a:rPr sz="2176" spc="14" dirty="0">
                <a:solidFill>
                  <a:srgbClr val="FF0000"/>
                </a:solidFill>
                <a:latin typeface="Times New Roman"/>
                <a:cs typeface="Times New Roman"/>
              </a:rPr>
              <a:t>output of </a:t>
            </a:r>
            <a:r>
              <a:rPr sz="2176" spc="9" dirty="0">
                <a:solidFill>
                  <a:srgbClr val="FF0000"/>
                </a:solidFill>
                <a:latin typeface="Times New Roman"/>
                <a:cs typeface="Times New Roman"/>
              </a:rPr>
              <a:t>the </a:t>
            </a:r>
            <a:r>
              <a:rPr sz="2176" spc="14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FF0000"/>
                </a:solidFill>
                <a:latin typeface="Times New Roman"/>
                <a:cs typeface="Times New Roman"/>
              </a:rPr>
              <a:t>mappers</a:t>
            </a:r>
            <a:r>
              <a:rPr sz="2176" spc="-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srgbClr val="FF0000"/>
                </a:solidFill>
                <a:latin typeface="Times New Roman"/>
                <a:cs typeface="Times New Roman"/>
              </a:rPr>
              <a:t>and</a:t>
            </a:r>
            <a:r>
              <a:rPr sz="2176" spc="-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FF0000"/>
                </a:solidFill>
                <a:latin typeface="Times New Roman"/>
                <a:cs typeface="Times New Roman"/>
              </a:rPr>
              <a:t>send</a:t>
            </a:r>
            <a:r>
              <a:rPr sz="2176" spc="-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FF0000"/>
                </a:solidFill>
                <a:latin typeface="Times New Roman"/>
                <a:cs typeface="Times New Roman"/>
              </a:rPr>
              <a:t>each</a:t>
            </a:r>
            <a:r>
              <a:rPr sz="2176" spc="14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srgbClr val="FF0000"/>
                </a:solidFill>
                <a:latin typeface="Times New Roman"/>
                <a:cs typeface="Times New Roman"/>
              </a:rPr>
              <a:t>partition</a:t>
            </a:r>
            <a:r>
              <a:rPr sz="2176" spc="-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srgbClr val="FF0000"/>
                </a:solidFill>
                <a:latin typeface="Times New Roman"/>
                <a:cs typeface="Times New Roman"/>
              </a:rPr>
              <a:t>to</a:t>
            </a:r>
            <a:r>
              <a:rPr sz="2176" spc="18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FF0000"/>
                </a:solidFill>
                <a:latin typeface="Times New Roman"/>
                <a:cs typeface="Times New Roman"/>
              </a:rPr>
              <a:t>a</a:t>
            </a:r>
            <a:r>
              <a:rPr sz="2176" spc="5" dirty="0">
                <a:solidFill>
                  <a:srgbClr val="FF0000"/>
                </a:solidFill>
                <a:latin typeface="Times New Roman"/>
                <a:cs typeface="Times New Roman"/>
              </a:rPr>
              <a:t> different</a:t>
            </a:r>
            <a:r>
              <a:rPr sz="2176" spc="23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srgbClr val="FF0000"/>
                </a:solidFill>
                <a:latin typeface="Times New Roman"/>
                <a:cs typeface="Times New Roman"/>
              </a:rPr>
              <a:t>reducer</a:t>
            </a:r>
            <a:r>
              <a:rPr sz="2176" spc="-14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srgbClr val="FF0000"/>
                </a:solidFill>
                <a:latin typeface="Times New Roman"/>
                <a:cs typeface="Times New Roman"/>
              </a:rPr>
              <a:t>(“</a:t>
            </a:r>
            <a:r>
              <a:rPr sz="2176" b="1" spc="5" dirty="0">
                <a:solidFill>
                  <a:srgbClr val="FF0000"/>
                </a:solidFill>
                <a:latin typeface="Times New Roman"/>
                <a:cs typeface="Times New Roman"/>
              </a:rPr>
              <a:t>shuffling</a:t>
            </a:r>
            <a:r>
              <a:rPr sz="2176" spc="5" dirty="0">
                <a:solidFill>
                  <a:srgbClr val="FF0000"/>
                </a:solidFill>
                <a:latin typeface="Times New Roman"/>
                <a:cs typeface="Times New Roman"/>
              </a:rPr>
              <a:t>”)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24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99036" y="317391"/>
            <a:ext cx="4404437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>
              <a:spcBef>
                <a:spcPts val="113"/>
              </a:spcBef>
            </a:pPr>
            <a:r>
              <a:rPr spc="9" dirty="0"/>
              <a:t>Partitioning</a:t>
            </a:r>
            <a:r>
              <a:rPr spc="-63" dirty="0"/>
              <a:t> </a:t>
            </a:r>
            <a:r>
              <a:rPr spc="14" dirty="0"/>
              <a:t>map</a:t>
            </a:r>
            <a:r>
              <a:rPr spc="-23" dirty="0"/>
              <a:t> </a:t>
            </a:r>
            <a:r>
              <a:rPr spc="14" dirty="0"/>
              <a:t>outputs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20787" y="1188489"/>
            <a:ext cx="6796502" cy="485345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25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10766" y="317391"/>
            <a:ext cx="7985453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>
              <a:spcBef>
                <a:spcPts val="113"/>
              </a:spcBef>
            </a:pPr>
            <a:r>
              <a:rPr spc="9" dirty="0"/>
              <a:t>Looking</a:t>
            </a:r>
            <a:r>
              <a:rPr spc="-5" dirty="0"/>
              <a:t> </a:t>
            </a:r>
            <a:r>
              <a:rPr spc="14" dirty="0"/>
              <a:t>at</a:t>
            </a:r>
            <a:r>
              <a:rPr spc="-14" dirty="0"/>
              <a:t> </a:t>
            </a:r>
            <a:r>
              <a:rPr spc="9" dirty="0"/>
              <a:t>the</a:t>
            </a:r>
            <a:r>
              <a:rPr spc="5" dirty="0"/>
              <a:t> entire</a:t>
            </a:r>
            <a:r>
              <a:rPr dirty="0"/>
              <a:t> </a:t>
            </a:r>
            <a:r>
              <a:rPr spc="9" dirty="0"/>
              <a:t>distributed</a:t>
            </a:r>
            <a:r>
              <a:rPr spc="-9" dirty="0"/>
              <a:t> </a:t>
            </a:r>
            <a:r>
              <a:rPr spc="14" dirty="0"/>
              <a:t>computation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21324" y="1152098"/>
            <a:ext cx="7599654" cy="2108356"/>
          </a:xfrm>
          <a:prstGeom prst="rect">
            <a:avLst/>
          </a:prstGeom>
        </p:spPr>
        <p:txBody>
          <a:bodyPr vert="horz" wrap="square" lIns="0" tIns="11516" rIns="0" bIns="0" rtlCol="0">
            <a:spAutoFit/>
          </a:bodyPr>
          <a:lstStyle/>
          <a:p>
            <a:pPr marL="354128" marR="312669" indent="-343188" defTabSz="829178">
              <a:lnSpc>
                <a:spcPct val="100800"/>
              </a:lnSpc>
              <a:spcBef>
                <a:spcPts val="91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Coming back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to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log example we might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have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following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situation: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754897" lvl="1" indent="-285606" defTabSz="829178">
              <a:spcBef>
                <a:spcPts val="508"/>
              </a:spcBef>
              <a:buFontTx/>
              <a:buChar char="–"/>
              <a:tabLst>
                <a:tab pos="754897" algn="l"/>
                <a:tab pos="755472" algn="l"/>
              </a:tabLst>
            </a:pP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Input</a:t>
            </a:r>
            <a:r>
              <a:rPr sz="1995" spc="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for</a:t>
            </a:r>
            <a:r>
              <a:rPr sz="1995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entire</a:t>
            </a:r>
            <a:r>
              <a:rPr sz="1995" spc="-6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9" dirty="0">
                <a:solidFill>
                  <a:prstClr val="black"/>
                </a:solidFill>
                <a:latin typeface="Times New Roman"/>
                <a:cs typeface="Times New Roman"/>
              </a:rPr>
              <a:t>job</a:t>
            </a:r>
            <a:r>
              <a:rPr sz="1995" spc="-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is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subdivided</a:t>
            </a:r>
            <a:r>
              <a:rPr sz="1995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into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InputSplits</a:t>
            </a:r>
            <a:endParaRPr sz="1995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1155667" marR="4607" lvl="2" indent="-229751" defTabSz="829178">
              <a:spcBef>
                <a:spcPts val="476"/>
              </a:spcBef>
              <a:buFontTx/>
              <a:buChar char="•"/>
              <a:tabLst>
                <a:tab pos="1155667" algn="l"/>
                <a:tab pos="1156243" algn="l"/>
              </a:tabLst>
            </a:pP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In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Hadoop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An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InputSplit </a:t>
            </a:r>
            <a:r>
              <a:rPr sz="1995" i="1" spc="5" dirty="0">
                <a:solidFill>
                  <a:prstClr val="black"/>
                </a:solidFill>
                <a:latin typeface="Times New Roman"/>
                <a:cs typeface="Times New Roman"/>
              </a:rPr>
              <a:t>usually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corresponds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to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a single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HDFS </a:t>
            </a:r>
            <a:r>
              <a:rPr sz="1995" spc="-49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(Hadoop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Distributed</a:t>
            </a:r>
            <a:r>
              <a:rPr sz="1995" spc="-6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File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System)</a:t>
            </a:r>
            <a:r>
              <a:rPr sz="1995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block</a:t>
            </a:r>
            <a:endParaRPr sz="1995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1155667" lvl="2" indent="-230327" defTabSz="829178">
              <a:spcBef>
                <a:spcPts val="503"/>
              </a:spcBef>
              <a:buFontTx/>
              <a:buChar char="•"/>
              <a:tabLst>
                <a:tab pos="1155667" algn="l"/>
                <a:tab pos="1156243" algn="l"/>
              </a:tabLst>
            </a:pP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Each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these</a:t>
            </a:r>
            <a:r>
              <a:rPr sz="1995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serves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as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input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1995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a single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Map</a:t>
            </a:r>
            <a:r>
              <a:rPr sz="1995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task</a:t>
            </a:r>
            <a:endParaRPr sz="1995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923281" y="3278020"/>
            <a:ext cx="8377585" cy="2966042"/>
            <a:chOff x="745117" y="3614927"/>
            <a:chExt cx="9238615" cy="327088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5261" y="3614927"/>
              <a:ext cx="8424671" cy="3218688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745117" y="6864095"/>
              <a:ext cx="9238615" cy="21590"/>
            </a:xfrm>
            <a:custGeom>
              <a:avLst/>
              <a:gdLst/>
              <a:ahLst/>
              <a:cxnLst/>
              <a:rect l="l" t="t" r="r" b="b"/>
              <a:pathLst>
                <a:path w="9238615" h="21590">
                  <a:moveTo>
                    <a:pt x="9238487" y="21335"/>
                  </a:moveTo>
                  <a:lnTo>
                    <a:pt x="9238487" y="0"/>
                  </a:lnTo>
                  <a:lnTo>
                    <a:pt x="0" y="0"/>
                  </a:lnTo>
                  <a:lnTo>
                    <a:pt x="0" y="21335"/>
                  </a:lnTo>
                  <a:lnTo>
                    <a:pt x="9238487" y="2133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pPr defTabSz="829178"/>
              <a:endParaRPr sz="1632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26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47744" y="317391"/>
            <a:ext cx="6109436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 defTabSz="829178">
              <a:spcBef>
                <a:spcPts val="113"/>
              </a:spcBef>
            </a:pPr>
            <a:r>
              <a:rPr sz="3174" b="1" spc="14" dirty="0">
                <a:solidFill>
                  <a:prstClr val="black"/>
                </a:solidFill>
                <a:latin typeface="Times New Roman"/>
                <a:cs typeface="Times New Roman"/>
              </a:rPr>
              <a:t>Mappers</a:t>
            </a:r>
            <a:r>
              <a:rPr sz="3174" b="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3174" b="1" spc="5" dirty="0">
                <a:solidFill>
                  <a:prstClr val="black"/>
                </a:solidFill>
                <a:latin typeface="Times New Roman"/>
                <a:cs typeface="Times New Roman"/>
              </a:rPr>
              <a:t>Feed</a:t>
            </a:r>
            <a:r>
              <a:rPr sz="3174" b="1" spc="9" dirty="0">
                <a:solidFill>
                  <a:prstClr val="black"/>
                </a:solidFill>
                <a:latin typeface="Times New Roman"/>
                <a:cs typeface="Times New Roman"/>
              </a:rPr>
              <a:t> the</a:t>
            </a:r>
            <a:r>
              <a:rPr sz="3174" b="1" spc="5" dirty="0">
                <a:solidFill>
                  <a:prstClr val="black"/>
                </a:solidFill>
                <a:latin typeface="Times New Roman"/>
                <a:cs typeface="Times New Roman"/>
              </a:rPr>
              <a:t> Shuffle</a:t>
            </a:r>
            <a:r>
              <a:rPr sz="3174" b="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3174" b="1" spc="14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3174" b="1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3174" b="1" spc="9" dirty="0">
                <a:solidFill>
                  <a:prstClr val="black"/>
                </a:solidFill>
                <a:latin typeface="Times New Roman"/>
                <a:cs typeface="Times New Roman"/>
              </a:rPr>
              <a:t>Sort</a:t>
            </a:r>
            <a:endParaRPr sz="3174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21323" y="1223961"/>
            <a:ext cx="7278348" cy="668860"/>
          </a:xfrm>
          <a:prstGeom prst="rect">
            <a:avLst/>
          </a:prstGeom>
        </p:spPr>
        <p:txBody>
          <a:bodyPr vert="horz" wrap="square" lIns="0" tIns="11516" rIns="0" bIns="0" rtlCol="0">
            <a:spAutoFit/>
          </a:bodyPr>
          <a:lstStyle/>
          <a:p>
            <a:pPr marL="11516" marR="4607" defTabSz="829178">
              <a:lnSpc>
                <a:spcPct val="100800"/>
              </a:lnSpc>
              <a:spcBef>
                <a:spcPts val="91"/>
              </a:spcBef>
            </a:pP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Output</a:t>
            </a:r>
            <a:r>
              <a:rPr sz="2176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b="1" spc="9" dirty="0">
                <a:solidFill>
                  <a:prstClr val="black"/>
                </a:solidFill>
                <a:latin typeface="Times New Roman"/>
                <a:cs typeface="Times New Roman"/>
              </a:rPr>
              <a:t>all</a:t>
            </a:r>
            <a:r>
              <a:rPr sz="2176" b="1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Mappers</a:t>
            </a:r>
            <a:r>
              <a:rPr sz="2176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is</a:t>
            </a:r>
            <a:r>
              <a:rPr sz="2176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partioned,</a:t>
            </a:r>
            <a:r>
              <a:rPr sz="2176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merged,</a:t>
            </a:r>
            <a:r>
              <a:rPr sz="2176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sorted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(No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code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required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–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framework,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e.g.,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 Hadoop</a:t>
            </a:r>
            <a:r>
              <a:rPr sz="2176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does</a:t>
            </a:r>
            <a:r>
              <a:rPr sz="2176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this</a:t>
            </a:r>
            <a:r>
              <a:rPr sz="2176" spc="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5" dirty="0">
                <a:solidFill>
                  <a:prstClr val="black"/>
                </a:solidFill>
                <a:latin typeface="Times New Roman"/>
                <a:cs typeface="Times New Roman"/>
              </a:rPr>
              <a:t>automatically)</a:t>
            </a:r>
            <a:endParaRPr sz="2176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23281" y="6224368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33339" y="2271950"/>
            <a:ext cx="8106604" cy="3570996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27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37187" y="317391"/>
            <a:ext cx="6331126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 defTabSz="829178">
              <a:spcBef>
                <a:spcPts val="113"/>
              </a:spcBef>
            </a:pPr>
            <a:r>
              <a:rPr sz="3174" b="1" spc="5" dirty="0">
                <a:solidFill>
                  <a:prstClr val="black"/>
                </a:solidFill>
                <a:latin typeface="Times New Roman"/>
                <a:cs typeface="Times New Roman"/>
              </a:rPr>
              <a:t>Shuffle</a:t>
            </a:r>
            <a:r>
              <a:rPr sz="3174" b="1" spc="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3174" b="1" spc="14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3174" b="1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3174" b="1" spc="9" dirty="0">
                <a:solidFill>
                  <a:prstClr val="black"/>
                </a:solidFill>
                <a:latin typeface="Times New Roman"/>
                <a:cs typeface="Times New Roman"/>
              </a:rPr>
              <a:t>Sort</a:t>
            </a:r>
            <a:r>
              <a:rPr sz="3174" b="1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3174" b="1" spc="9" dirty="0">
                <a:solidFill>
                  <a:prstClr val="black"/>
                </a:solidFill>
                <a:latin typeface="Times New Roman"/>
                <a:cs typeface="Times New Roman"/>
              </a:rPr>
              <a:t>Feeds</a:t>
            </a:r>
            <a:r>
              <a:rPr sz="3174" b="1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3174" b="1" spc="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3174" b="1" spc="5" dirty="0">
                <a:solidFill>
                  <a:prstClr val="black"/>
                </a:solidFill>
                <a:latin typeface="Times New Roman"/>
                <a:cs typeface="Times New Roman"/>
              </a:rPr>
              <a:t> Reducers</a:t>
            </a:r>
            <a:endParaRPr sz="3174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21324" y="1223961"/>
            <a:ext cx="7364145" cy="745759"/>
          </a:xfrm>
          <a:prstGeom prst="rect">
            <a:avLst/>
          </a:prstGeom>
        </p:spPr>
        <p:txBody>
          <a:bodyPr vert="horz" wrap="square" lIns="0" tIns="22457" rIns="0" bIns="0" rtlCol="0">
            <a:spAutoFit/>
          </a:bodyPr>
          <a:lstStyle/>
          <a:p>
            <a:pPr marL="11516" marR="4607" defTabSz="829178">
              <a:lnSpc>
                <a:spcPts val="2875"/>
              </a:lnSpc>
              <a:spcBef>
                <a:spcPts val="177"/>
              </a:spcBef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All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values for a </a:t>
            </a:r>
            <a:r>
              <a:rPr sz="2403" spc="-5" dirty="0">
                <a:solidFill>
                  <a:srgbClr val="FF0000"/>
                </a:solidFill>
                <a:latin typeface="Times New Roman"/>
                <a:cs typeface="Times New Roman"/>
              </a:rPr>
              <a:t>given key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are then collapsed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into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list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.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403" spc="-58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key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all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its</a:t>
            </a:r>
            <a:r>
              <a:rPr sz="2403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values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are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fed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reducers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as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input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23281" y="6224368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05201" y="2484772"/>
            <a:ext cx="8101077" cy="3167463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28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25904" y="317391"/>
            <a:ext cx="5153001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>
              <a:spcBef>
                <a:spcPts val="113"/>
              </a:spcBef>
            </a:pPr>
            <a:r>
              <a:rPr spc="9" dirty="0"/>
              <a:t>Each</a:t>
            </a:r>
            <a:r>
              <a:rPr spc="-5" dirty="0"/>
              <a:t> </a:t>
            </a:r>
            <a:r>
              <a:rPr spc="9" dirty="0"/>
              <a:t>Reducer</a:t>
            </a:r>
            <a:r>
              <a:rPr spc="14" dirty="0"/>
              <a:t> Has</a:t>
            </a:r>
            <a:r>
              <a:rPr spc="-9" dirty="0"/>
              <a:t> </a:t>
            </a:r>
            <a:r>
              <a:rPr spc="14" dirty="0"/>
              <a:t>an</a:t>
            </a:r>
            <a:r>
              <a:rPr spc="-18" dirty="0"/>
              <a:t> </a:t>
            </a:r>
            <a:r>
              <a:rPr spc="14" dirty="0"/>
              <a:t>Output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21324" y="4316800"/>
            <a:ext cx="7584106" cy="1117656"/>
          </a:xfrm>
          <a:prstGeom prst="rect">
            <a:avLst/>
          </a:prstGeom>
        </p:spPr>
        <p:txBody>
          <a:bodyPr vert="horz" wrap="square" lIns="0" tIns="22457" rIns="0" bIns="0" rtlCol="0">
            <a:spAutoFit/>
          </a:bodyPr>
          <a:lstStyle/>
          <a:p>
            <a:pPr marL="11516" marR="4607" defTabSz="829178">
              <a:lnSpc>
                <a:spcPts val="2875"/>
              </a:lnSpc>
              <a:spcBef>
                <a:spcPts val="177"/>
              </a:spcBef>
            </a:pP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In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Hadoop,</a:t>
            </a:r>
            <a:r>
              <a:rPr sz="2403" spc="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these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are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output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files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stored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in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HDFS</a:t>
            </a:r>
            <a:r>
              <a:rPr sz="2403" spc="4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below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your </a:t>
            </a:r>
            <a:r>
              <a:rPr sz="2403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output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directory.</a:t>
            </a:r>
            <a:r>
              <a:rPr sz="2403" spc="6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It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is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 then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possible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replicate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them</a:t>
            </a:r>
            <a:r>
              <a:rPr sz="2403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local </a:t>
            </a:r>
            <a:r>
              <a:rPr sz="2403" spc="-58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copy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23281" y="6224368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77063" y="1550564"/>
            <a:ext cx="7633973" cy="2354867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29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67399" y="1589547"/>
            <a:ext cx="6412315" cy="3678905"/>
          </a:xfrm>
          <a:custGeom>
            <a:avLst/>
            <a:gdLst/>
            <a:ahLst/>
            <a:cxnLst/>
            <a:rect l="l" t="t" r="r" b="b"/>
            <a:pathLst>
              <a:path w="7071359" h="4057015">
                <a:moveTo>
                  <a:pt x="7071357" y="4056888"/>
                </a:moveTo>
                <a:lnTo>
                  <a:pt x="7071357" y="0"/>
                </a:lnTo>
                <a:lnTo>
                  <a:pt x="0" y="0"/>
                </a:lnTo>
                <a:lnTo>
                  <a:pt x="0" y="4053840"/>
                </a:lnTo>
                <a:lnTo>
                  <a:pt x="3048" y="4056888"/>
                </a:lnTo>
                <a:lnTo>
                  <a:pt x="6096" y="4056888"/>
                </a:lnTo>
                <a:lnTo>
                  <a:pt x="6096" y="9144"/>
                </a:lnTo>
                <a:lnTo>
                  <a:pt x="12192" y="3048"/>
                </a:lnTo>
                <a:lnTo>
                  <a:pt x="12192" y="9144"/>
                </a:lnTo>
                <a:lnTo>
                  <a:pt x="7062213" y="9144"/>
                </a:lnTo>
                <a:lnTo>
                  <a:pt x="7062213" y="3048"/>
                </a:lnTo>
                <a:lnTo>
                  <a:pt x="7068309" y="9144"/>
                </a:lnTo>
                <a:lnTo>
                  <a:pt x="7068309" y="4056888"/>
                </a:lnTo>
                <a:lnTo>
                  <a:pt x="7071357" y="4056888"/>
                </a:lnTo>
                <a:close/>
              </a:path>
              <a:path w="7071359" h="4057015">
                <a:moveTo>
                  <a:pt x="12192" y="9144"/>
                </a:moveTo>
                <a:lnTo>
                  <a:pt x="12192" y="3048"/>
                </a:lnTo>
                <a:lnTo>
                  <a:pt x="6096" y="9144"/>
                </a:lnTo>
                <a:lnTo>
                  <a:pt x="12192" y="9144"/>
                </a:lnTo>
                <a:close/>
              </a:path>
              <a:path w="7071359" h="4057015">
                <a:moveTo>
                  <a:pt x="12192" y="4044696"/>
                </a:moveTo>
                <a:lnTo>
                  <a:pt x="12192" y="9144"/>
                </a:lnTo>
                <a:lnTo>
                  <a:pt x="6096" y="9144"/>
                </a:lnTo>
                <a:lnTo>
                  <a:pt x="6096" y="4044696"/>
                </a:lnTo>
                <a:lnTo>
                  <a:pt x="12192" y="4044696"/>
                </a:lnTo>
                <a:close/>
              </a:path>
              <a:path w="7071359" h="4057015">
                <a:moveTo>
                  <a:pt x="7068309" y="4044696"/>
                </a:moveTo>
                <a:lnTo>
                  <a:pt x="6096" y="4044696"/>
                </a:lnTo>
                <a:lnTo>
                  <a:pt x="12192" y="4050792"/>
                </a:lnTo>
                <a:lnTo>
                  <a:pt x="12192" y="4056888"/>
                </a:lnTo>
                <a:lnTo>
                  <a:pt x="7062213" y="4056888"/>
                </a:lnTo>
                <a:lnTo>
                  <a:pt x="7062213" y="4050792"/>
                </a:lnTo>
                <a:lnTo>
                  <a:pt x="7068309" y="4044696"/>
                </a:lnTo>
                <a:close/>
              </a:path>
              <a:path w="7071359" h="4057015">
                <a:moveTo>
                  <a:pt x="12192" y="4056888"/>
                </a:moveTo>
                <a:lnTo>
                  <a:pt x="12192" y="4050792"/>
                </a:lnTo>
                <a:lnTo>
                  <a:pt x="6096" y="4044696"/>
                </a:lnTo>
                <a:lnTo>
                  <a:pt x="6096" y="4056888"/>
                </a:lnTo>
                <a:lnTo>
                  <a:pt x="12192" y="4056888"/>
                </a:lnTo>
                <a:close/>
              </a:path>
              <a:path w="7071359" h="4057015">
                <a:moveTo>
                  <a:pt x="7068309" y="9144"/>
                </a:moveTo>
                <a:lnTo>
                  <a:pt x="7062213" y="3048"/>
                </a:lnTo>
                <a:lnTo>
                  <a:pt x="7062213" y="9144"/>
                </a:lnTo>
                <a:lnTo>
                  <a:pt x="7068309" y="9144"/>
                </a:lnTo>
                <a:close/>
              </a:path>
              <a:path w="7071359" h="4057015">
                <a:moveTo>
                  <a:pt x="7068309" y="4044696"/>
                </a:moveTo>
                <a:lnTo>
                  <a:pt x="7068309" y="9144"/>
                </a:lnTo>
                <a:lnTo>
                  <a:pt x="7062213" y="9144"/>
                </a:lnTo>
                <a:lnTo>
                  <a:pt x="7062213" y="4044696"/>
                </a:lnTo>
                <a:lnTo>
                  <a:pt x="7068309" y="4044696"/>
                </a:lnTo>
                <a:close/>
              </a:path>
              <a:path w="7071359" h="4057015">
                <a:moveTo>
                  <a:pt x="7068309" y="4056888"/>
                </a:moveTo>
                <a:lnTo>
                  <a:pt x="7068309" y="4044696"/>
                </a:lnTo>
                <a:lnTo>
                  <a:pt x="7062213" y="4050792"/>
                </a:lnTo>
                <a:lnTo>
                  <a:pt x="7062213" y="4056888"/>
                </a:lnTo>
                <a:lnTo>
                  <a:pt x="7068309" y="4056888"/>
                </a:lnTo>
                <a:close/>
              </a:path>
            </a:pathLst>
          </a:custGeom>
          <a:solidFill>
            <a:srgbClr val="3232CC"/>
          </a:solidFill>
        </p:spPr>
        <p:txBody>
          <a:bodyPr wrap="square" lIns="0" tIns="0" rIns="0" bIns="0" rtlCol="0"/>
          <a:lstStyle/>
          <a:p>
            <a:pPr defTabSz="829178"/>
            <a:endParaRPr sz="1632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2982105" y="1743492"/>
            <a:ext cx="7586720" cy="2620108"/>
          </a:xfrm>
          <a:prstGeom prst="rect">
            <a:avLst/>
          </a:prstGeom>
        </p:spPr>
        <p:txBody>
          <a:bodyPr vert="horz" wrap="square" lIns="0" tIns="97313" rIns="0" bIns="0" rtlCol="0">
            <a:spAutoFit/>
          </a:bodyPr>
          <a:lstStyle/>
          <a:p>
            <a:pPr marL="884456" indent="-343188">
              <a:spcBef>
                <a:spcPts val="766"/>
              </a:spcBef>
              <a:buChar char="•"/>
              <a:tabLst>
                <a:tab pos="884456" algn="l"/>
                <a:tab pos="885031" algn="l"/>
              </a:tabLst>
            </a:pPr>
            <a:r>
              <a:rPr spc="-5" dirty="0"/>
              <a:t>NoSQL</a:t>
            </a:r>
            <a:r>
              <a:rPr spc="-41" dirty="0"/>
              <a:t> </a:t>
            </a:r>
            <a:r>
              <a:rPr spc="-5" dirty="0"/>
              <a:t>data</a:t>
            </a:r>
            <a:r>
              <a:rPr spc="-45" dirty="0"/>
              <a:t> </a:t>
            </a:r>
            <a:r>
              <a:rPr spc="-14" dirty="0"/>
              <a:t>models</a:t>
            </a:r>
          </a:p>
          <a:p>
            <a:pPr marL="884456" indent="-343188">
              <a:spcBef>
                <a:spcPts val="671"/>
              </a:spcBef>
              <a:buChar char="•"/>
              <a:tabLst>
                <a:tab pos="884456" algn="l"/>
                <a:tab pos="885031" algn="l"/>
              </a:tabLst>
            </a:pPr>
            <a:r>
              <a:rPr spc="-5" dirty="0"/>
              <a:t>Key-value,</a:t>
            </a:r>
            <a:r>
              <a:rPr spc="-45" dirty="0"/>
              <a:t> </a:t>
            </a:r>
            <a:r>
              <a:rPr spc="-9" dirty="0"/>
              <a:t>document,</a:t>
            </a:r>
            <a:r>
              <a:rPr spc="-45" dirty="0"/>
              <a:t> </a:t>
            </a:r>
            <a:r>
              <a:rPr spc="-14" dirty="0"/>
              <a:t>column</a:t>
            </a:r>
            <a:r>
              <a:rPr dirty="0"/>
              <a:t> </a:t>
            </a:r>
            <a:r>
              <a:rPr spc="-5" dirty="0"/>
              <a:t>databases</a:t>
            </a:r>
          </a:p>
          <a:p>
            <a:pPr marL="884456" indent="-343188">
              <a:spcBef>
                <a:spcPts val="653"/>
              </a:spcBef>
              <a:buChar char="•"/>
              <a:tabLst>
                <a:tab pos="884456" algn="l"/>
                <a:tab pos="885031" algn="l"/>
              </a:tabLst>
            </a:pPr>
            <a:r>
              <a:rPr spc="-5" dirty="0"/>
              <a:t>Distribution</a:t>
            </a:r>
            <a:r>
              <a:rPr spc="-77" dirty="0"/>
              <a:t> </a:t>
            </a:r>
            <a:r>
              <a:rPr spc="-14" dirty="0"/>
              <a:t>models</a:t>
            </a:r>
          </a:p>
          <a:p>
            <a:pPr marL="884456" indent="-343188">
              <a:spcBef>
                <a:spcPts val="653"/>
              </a:spcBef>
              <a:buChar char="•"/>
              <a:tabLst>
                <a:tab pos="884456" algn="l"/>
                <a:tab pos="885031" algn="l"/>
              </a:tabLst>
            </a:pPr>
            <a:r>
              <a:rPr spc="-5" dirty="0"/>
              <a:t>Consistency</a:t>
            </a:r>
          </a:p>
          <a:p>
            <a:pPr marL="884456" indent="-343188">
              <a:spcBef>
                <a:spcPts val="676"/>
              </a:spcBef>
              <a:buChar char="•"/>
              <a:tabLst>
                <a:tab pos="884456" algn="l"/>
                <a:tab pos="885031" algn="l"/>
              </a:tabLst>
            </a:pPr>
            <a:r>
              <a:rPr spc="-5" dirty="0">
                <a:solidFill>
                  <a:srgbClr val="FF0000"/>
                </a:solidFill>
              </a:rPr>
              <a:t>Map-Reduce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9677495" y="6313463"/>
            <a:ext cx="24645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549" defTabSz="829178">
              <a:lnSpc>
                <a:spcPts val="1419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4549" defTabSz="829178">
                <a:lnSpc>
                  <a:spcPts val="1419"/>
                </a:lnSpc>
              </a:pPr>
              <a:t>3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299262" y="928220"/>
            <a:ext cx="6148591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>
              <a:spcBef>
                <a:spcPts val="113"/>
              </a:spcBef>
            </a:pPr>
            <a:r>
              <a:rPr spc="9" dirty="0"/>
              <a:t>N</a:t>
            </a:r>
            <a:r>
              <a:rPr spc="18" dirty="0"/>
              <a:t>oS</a:t>
            </a:r>
            <a:r>
              <a:rPr spc="9" dirty="0"/>
              <a:t>Q</a:t>
            </a:r>
            <a:r>
              <a:rPr spc="14" dirty="0"/>
              <a:t>L</a:t>
            </a:r>
            <a:r>
              <a:rPr spc="-168" dirty="0"/>
              <a:t> </a:t>
            </a:r>
            <a:r>
              <a:rPr spc="18" dirty="0"/>
              <a:t>da</a:t>
            </a:r>
            <a:r>
              <a:rPr spc="5" dirty="0"/>
              <a:t>t</a:t>
            </a:r>
            <a:r>
              <a:rPr spc="18" dirty="0"/>
              <a:t>aba</a:t>
            </a:r>
            <a:r>
              <a:rPr spc="5" dirty="0"/>
              <a:t>s</a:t>
            </a:r>
            <a:r>
              <a:rPr dirty="0"/>
              <a:t>e</a:t>
            </a:r>
            <a:r>
              <a:rPr spc="5" dirty="0"/>
              <a:t>s:</a:t>
            </a:r>
            <a:r>
              <a:rPr spc="-208" dirty="0"/>
              <a:t> </a:t>
            </a:r>
            <a:r>
              <a:rPr spc="9" dirty="0"/>
              <a:t>A</a:t>
            </a:r>
            <a:r>
              <a:rPr spc="18" dirty="0"/>
              <a:t>gg</a:t>
            </a:r>
            <a:r>
              <a:rPr spc="-63" dirty="0"/>
              <a:t>r</a:t>
            </a:r>
            <a:r>
              <a:rPr dirty="0"/>
              <a:t>e</a:t>
            </a:r>
            <a:r>
              <a:rPr spc="18" dirty="0"/>
              <a:t>ga</a:t>
            </a:r>
            <a:r>
              <a:rPr spc="5" dirty="0"/>
              <a:t>t</a:t>
            </a:r>
            <a:r>
              <a:rPr dirty="0"/>
              <a:t>e</a:t>
            </a:r>
            <a:r>
              <a:rPr spc="14" dirty="0"/>
              <a:t>d </a:t>
            </a:r>
            <a:r>
              <a:rPr spc="9" dirty="0"/>
              <a:t>DBs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43485" y="314628"/>
            <a:ext cx="5507705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>
              <a:spcBef>
                <a:spcPts val="113"/>
              </a:spcBef>
            </a:pPr>
            <a:r>
              <a:rPr spc="9" dirty="0"/>
              <a:t>Programming</a:t>
            </a:r>
            <a:r>
              <a:rPr spc="-9" dirty="0"/>
              <a:t> </a:t>
            </a:r>
            <a:r>
              <a:rPr spc="14" dirty="0"/>
              <a:t>with</a:t>
            </a:r>
            <a:r>
              <a:rPr spc="-36" dirty="0"/>
              <a:t> </a:t>
            </a:r>
            <a:r>
              <a:rPr spc="9" dirty="0"/>
              <a:t>map-reduce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074836" y="1149335"/>
            <a:ext cx="7809252" cy="4265256"/>
          </a:xfrm>
          <a:prstGeom prst="rect">
            <a:avLst/>
          </a:prstGeom>
        </p:spPr>
        <p:txBody>
          <a:bodyPr vert="horz" wrap="square" lIns="0" tIns="23608" rIns="0" bIns="0" rtlCol="0">
            <a:spAutoFit/>
          </a:bodyPr>
          <a:lstStyle/>
          <a:p>
            <a:pPr marL="354128" marR="4607" indent="-343188" defTabSz="829178">
              <a:lnSpc>
                <a:spcPts val="2875"/>
              </a:lnSpc>
              <a:spcBef>
                <a:spcPts val="185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Map-reduce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powerful,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but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it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has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rigid</a:t>
            </a:r>
            <a:r>
              <a:rPr sz="2403" spc="-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schema:</a:t>
            </a:r>
            <a:r>
              <a:rPr sz="2403" spc="5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Within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map</a:t>
            </a:r>
            <a:r>
              <a:rPr sz="2403" spc="5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task, 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you</a:t>
            </a:r>
            <a:r>
              <a:rPr sz="2403" spc="9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can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only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operate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on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single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aggregate.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Within </a:t>
            </a:r>
            <a:r>
              <a:rPr sz="2403" spc="-58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reduce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task,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you</a:t>
            </a:r>
            <a:r>
              <a:rPr sz="2403" spc="9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can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only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operate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on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single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key.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defTabSz="829178">
              <a:spcBef>
                <a:spcPts val="41"/>
              </a:spcBef>
              <a:buFont typeface="Times New Roman"/>
              <a:buChar char="•"/>
            </a:pPr>
            <a:endParaRPr sz="2902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48369" indent="-343188" defTabSz="829178">
              <a:lnSpc>
                <a:spcPct val="99800"/>
              </a:lnSpc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This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means</a:t>
            </a:r>
            <a:r>
              <a:rPr sz="2403" spc="5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you</a:t>
            </a:r>
            <a:r>
              <a:rPr sz="2403" spc="9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have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 think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differently</a:t>
            </a:r>
            <a:r>
              <a:rPr sz="2403" spc="-6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about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structuring 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your</a:t>
            </a:r>
            <a:r>
              <a:rPr sz="2403" spc="10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programs</a:t>
            </a:r>
            <a:r>
              <a:rPr sz="2403" spc="5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so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they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work</a:t>
            </a:r>
            <a:r>
              <a:rPr sz="2403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well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within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these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constraints.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In </a:t>
            </a:r>
            <a:r>
              <a:rPr sz="2403" spc="-58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particular,</a:t>
            </a:r>
            <a:r>
              <a:rPr sz="2403" spc="-5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you</a:t>
            </a:r>
            <a:r>
              <a:rPr sz="2403" spc="9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have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structure</a:t>
            </a:r>
            <a:r>
              <a:rPr sz="2403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your</a:t>
            </a:r>
            <a:r>
              <a:rPr sz="2403" spc="9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calculations</a:t>
            </a:r>
            <a:r>
              <a:rPr sz="2403" spc="-5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around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operations that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fit in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well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with the notion of a reduce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operation.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defTabSz="829178">
              <a:spcBef>
                <a:spcPts val="27"/>
              </a:spcBef>
              <a:buFont typeface="Times New Roman"/>
              <a:buChar char="•"/>
            </a:pPr>
            <a:endParaRPr sz="2992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indent="-343188" defTabSz="829178">
              <a:spcBef>
                <a:spcPts val="5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course,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you</a:t>
            </a:r>
            <a:r>
              <a:rPr sz="2403" spc="9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have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put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3" dirty="0">
                <a:solidFill>
                  <a:prstClr val="black"/>
                </a:solidFill>
                <a:latin typeface="Times New Roman"/>
                <a:cs typeface="Times New Roman"/>
              </a:rPr>
              <a:t>some</a:t>
            </a:r>
            <a:r>
              <a:rPr sz="2403" spc="5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care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in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this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30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84988" y="317391"/>
            <a:ext cx="3230343" cy="503003"/>
          </a:xfrm>
          <a:prstGeom prst="rect">
            <a:avLst/>
          </a:prstGeom>
        </p:spPr>
        <p:txBody>
          <a:bodyPr vert="horz" wrap="square" lIns="0" tIns="14395" rIns="0" bIns="0" rtlCol="0">
            <a:spAutoFit/>
          </a:bodyPr>
          <a:lstStyle/>
          <a:p>
            <a:pPr marL="11516">
              <a:spcBef>
                <a:spcPts val="113"/>
              </a:spcBef>
            </a:pPr>
            <a:r>
              <a:rPr spc="14" dirty="0"/>
              <a:t>A</a:t>
            </a:r>
            <a:r>
              <a:rPr spc="-18" dirty="0"/>
              <a:t> </a:t>
            </a:r>
            <a:r>
              <a:rPr spc="5" dirty="0"/>
              <a:t>further</a:t>
            </a:r>
            <a:r>
              <a:rPr spc="9" dirty="0"/>
              <a:t> example</a:t>
            </a:r>
          </a:p>
        </p:txBody>
      </p:sp>
      <p:sp>
        <p:nvSpPr>
          <p:cNvPr id="3" name="object 3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77600" y="1152098"/>
            <a:ext cx="7924992" cy="2289500"/>
          </a:xfrm>
          <a:prstGeom prst="rect">
            <a:avLst/>
          </a:prstGeom>
        </p:spPr>
        <p:txBody>
          <a:bodyPr vert="horz" wrap="square" lIns="0" tIns="12092" rIns="0" bIns="0" rtlCol="0">
            <a:spAutoFit/>
          </a:bodyPr>
          <a:lstStyle/>
          <a:p>
            <a:pPr marL="354128" marR="4607" indent="-343188" defTabSz="829178">
              <a:spcBef>
                <a:spcPts val="95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Let’s</a:t>
            </a:r>
            <a:r>
              <a:rPr sz="1995" spc="-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consider</a:t>
            </a:r>
            <a:r>
              <a:rPr sz="1995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kind</a:t>
            </a:r>
            <a:r>
              <a:rPr sz="1995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orders</a:t>
            </a:r>
            <a:r>
              <a:rPr sz="1995" spc="-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we’ve</a:t>
            </a:r>
            <a:r>
              <a:rPr sz="1995" spc="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been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looking at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so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far;</a:t>
            </a:r>
            <a:r>
              <a:rPr sz="1995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suppose</a:t>
            </a:r>
            <a:r>
              <a:rPr sz="1995" spc="-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we </a:t>
            </a:r>
            <a:r>
              <a:rPr sz="1995" spc="-48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want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 to</a:t>
            </a:r>
            <a:r>
              <a:rPr sz="1995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know</a:t>
            </a:r>
            <a:r>
              <a:rPr sz="1995" spc="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srgbClr val="FF0000"/>
                </a:solidFill>
                <a:latin typeface="Times New Roman"/>
                <a:cs typeface="Times New Roman"/>
              </a:rPr>
              <a:t>average</a:t>
            </a:r>
            <a:r>
              <a:rPr sz="1995" spc="5" dirty="0">
                <a:solidFill>
                  <a:srgbClr val="FF0000"/>
                </a:solidFill>
                <a:latin typeface="Times New Roman"/>
                <a:cs typeface="Times New Roman"/>
              </a:rPr>
              <a:t> ordered</a:t>
            </a:r>
            <a:r>
              <a:rPr sz="1995" spc="-23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srgbClr val="FF0000"/>
                </a:solidFill>
                <a:latin typeface="Times New Roman"/>
                <a:cs typeface="Times New Roman"/>
              </a:rPr>
              <a:t>quantity</a:t>
            </a:r>
            <a:r>
              <a:rPr sz="1995" spc="-63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1995" spc="9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srgbClr val="FF0000"/>
                </a:solidFill>
                <a:latin typeface="Times New Roman"/>
                <a:cs typeface="Times New Roman"/>
              </a:rPr>
              <a:t>each</a:t>
            </a:r>
            <a:r>
              <a:rPr sz="1995" spc="-23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srgbClr val="FF0000"/>
                </a:solidFill>
                <a:latin typeface="Times New Roman"/>
                <a:cs typeface="Times New Roman"/>
              </a:rPr>
              <a:t>product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.</a:t>
            </a:r>
            <a:endParaRPr sz="1995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62188" indent="-343188" defTabSz="829178">
              <a:spcBef>
                <a:spcPts val="503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But</a:t>
            </a:r>
            <a:r>
              <a:rPr sz="1995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averages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 are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not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composable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 —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that</a:t>
            </a:r>
            <a:r>
              <a:rPr sz="1995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is,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if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I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take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two groups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orders, </a:t>
            </a:r>
            <a:r>
              <a:rPr sz="1995" spc="-48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I</a:t>
            </a: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can’t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combine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 their</a:t>
            </a:r>
            <a:r>
              <a:rPr sz="1995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averages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 alone.</a:t>
            </a:r>
            <a:endParaRPr sz="1995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29366" indent="-343188" defTabSz="829178">
              <a:lnSpc>
                <a:spcPct val="100499"/>
              </a:lnSpc>
              <a:spcBef>
                <a:spcPts val="467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1995" spc="-18" dirty="0">
                <a:solidFill>
                  <a:prstClr val="black"/>
                </a:solidFill>
                <a:latin typeface="Times New Roman"/>
                <a:cs typeface="Times New Roman"/>
              </a:rPr>
              <a:t>In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this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case,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reducer needs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to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take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total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amount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and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count of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orders </a:t>
            </a:r>
            <a:r>
              <a:rPr sz="1995" spc="-49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from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each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group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,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combine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those,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and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then calculate the 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average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from the </a:t>
            </a:r>
            <a:r>
              <a:rPr sz="1995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combined</a:t>
            </a:r>
            <a:r>
              <a:rPr sz="1995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spc="5" dirty="0">
                <a:solidFill>
                  <a:prstClr val="black"/>
                </a:solidFill>
                <a:latin typeface="Times New Roman"/>
                <a:cs typeface="Times New Roman"/>
              </a:rPr>
              <a:t>sum</a:t>
            </a:r>
            <a:r>
              <a:rPr sz="1995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1995" dirty="0">
                <a:solidFill>
                  <a:prstClr val="black"/>
                </a:solidFill>
                <a:latin typeface="Times New Roman"/>
                <a:cs typeface="Times New Roman"/>
              </a:rPr>
              <a:t>and count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20788" y="3421744"/>
            <a:ext cx="7155812" cy="3308423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31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D8F45-4E2D-2F52-AD58-2A0ECB8C5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2811" y="149948"/>
            <a:ext cx="8363478" cy="1054273"/>
          </a:xfrm>
        </p:spPr>
        <p:txBody>
          <a:bodyPr>
            <a:normAutofit/>
          </a:bodyPr>
          <a:lstStyle/>
          <a:p>
            <a:pPr algn="ctr"/>
            <a:r>
              <a:rPr lang="en-IN" sz="2864" dirty="0"/>
              <a:t>7.2. Partitioning and Combining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31219-7259-D456-8F86-7057201F0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328" y="716506"/>
            <a:ext cx="8363478" cy="3460793"/>
          </a:xfrm>
        </p:spPr>
        <p:txBody>
          <a:bodyPr>
            <a:normAutofit/>
          </a:bodyPr>
          <a:lstStyle/>
          <a:p>
            <a:r>
              <a:rPr lang="en-US" sz="1909" dirty="0"/>
              <a:t>Increase the parallelism and to reduce the data transfer as shown in the Figure 7.3:</a:t>
            </a:r>
            <a:endParaRPr lang="en-IN" sz="1909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76F08C-6831-4651-AAEA-FDB8DA552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969" y="1010562"/>
            <a:ext cx="7541347" cy="563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4682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7FFA4-017C-E43B-2428-6DEBFE8F0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7762" y="1055753"/>
            <a:ext cx="9015872" cy="4558588"/>
          </a:xfrm>
        </p:spPr>
        <p:txBody>
          <a:bodyPr>
            <a:normAutofit fontScale="92500" lnSpcReduction="10000"/>
          </a:bodyPr>
          <a:lstStyle/>
          <a:p>
            <a:pPr marL="414589" indent="-414589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39" dirty="0"/>
              <a:t>Increase parallelism by partitioning the output of the mappers.</a:t>
            </a:r>
          </a:p>
          <a:p>
            <a:pPr marL="414589" indent="-414589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39" dirty="0"/>
              <a:t>Each reduce function operates on the results of a single key.</a:t>
            </a:r>
          </a:p>
          <a:p>
            <a:pPr marL="414589" indent="-414589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39" dirty="0"/>
              <a:t>It allows you to run multiple reducers in parallel. </a:t>
            </a:r>
          </a:p>
          <a:p>
            <a:pPr marL="414589" indent="-414589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39" dirty="0"/>
              <a:t>To take advantage of this, the results of the mapper are divided up based the key on each processing node. </a:t>
            </a:r>
          </a:p>
          <a:p>
            <a:pPr marL="414589" indent="-414589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39" dirty="0"/>
              <a:t>Typically, multiple keys are grouped together into partitions. </a:t>
            </a:r>
          </a:p>
          <a:p>
            <a:pPr marL="414589" indent="-414589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39" dirty="0"/>
              <a:t>The framework then takes the data from all the nodes for one partition, combines it into a single group for that partition, and sends it off to a reducer. </a:t>
            </a:r>
          </a:p>
          <a:p>
            <a:pPr marL="414589" indent="-414589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39" dirty="0"/>
              <a:t>Multiple reducers can then operate on the partitions in parallel, with the final results merged together. </a:t>
            </a:r>
          </a:p>
          <a:p>
            <a:pPr marL="414589" indent="-414589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39" dirty="0"/>
              <a:t>This step is also called </a:t>
            </a:r>
            <a:r>
              <a:rPr lang="en-US" sz="2539" dirty="0">
                <a:solidFill>
                  <a:srgbClr val="FF0000"/>
                </a:solidFill>
              </a:rPr>
              <a:t>“shuffling,” </a:t>
            </a:r>
            <a:r>
              <a:rPr lang="en-US" sz="2539" dirty="0"/>
              <a:t>and the partitions are sometimes referred to as </a:t>
            </a:r>
            <a:r>
              <a:rPr lang="en-US" sz="2539" dirty="0">
                <a:solidFill>
                  <a:srgbClr val="FF0000"/>
                </a:solidFill>
              </a:rPr>
              <a:t>“buckets” or “regions.”</a:t>
            </a:r>
            <a:endParaRPr lang="en-IN" sz="2539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7566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pReduce Work">
            <a:extLst>
              <a:ext uri="{FF2B5EF4-FFF2-40B4-BE49-F238E27FC236}">
                <a16:creationId xmlns:a16="http://schemas.microsoft.com/office/drawing/2014/main" id="{35306500-D2A5-46CF-789B-0B6FFF34A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676" y="1349271"/>
            <a:ext cx="6644259" cy="4344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9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E4404-4AC8-8C02-5D40-AD739E7D0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418" y="216635"/>
            <a:ext cx="9328262" cy="2735236"/>
          </a:xfrm>
        </p:spPr>
        <p:txBody>
          <a:bodyPr/>
          <a:lstStyle/>
          <a:p>
            <a:pPr marL="414589" indent="-414589">
              <a:buFont typeface="Arial" panose="020B0604020202020204" pitchFamily="34" charset="0"/>
              <a:buChar char="•"/>
            </a:pPr>
            <a:r>
              <a:rPr lang="en-US" sz="2539" dirty="0"/>
              <a:t>The next problem we can deal with is the amount of data being moved from node to node between the map and reduce stages. </a:t>
            </a:r>
          </a:p>
          <a:p>
            <a:pPr marL="414589" indent="-414589">
              <a:buFont typeface="Arial" panose="020B0604020202020204" pitchFamily="34" charset="0"/>
              <a:buChar char="•"/>
            </a:pPr>
            <a:r>
              <a:rPr lang="en-US" sz="2539" dirty="0"/>
              <a:t>Much of this data is repetitive, consisting of multiple key-value pairs for the same key. </a:t>
            </a:r>
          </a:p>
          <a:p>
            <a:pPr marL="414589" indent="-414589">
              <a:buFont typeface="Arial" panose="020B0604020202020204" pitchFamily="34" charset="0"/>
              <a:buChar char="•"/>
            </a:pPr>
            <a:r>
              <a:rPr lang="en-US" sz="2539" dirty="0"/>
              <a:t>A combiner function cuts this data down by combining all the data for the same key into a single value as shown in Figure 7.4. </a:t>
            </a:r>
          </a:p>
          <a:p>
            <a:r>
              <a:rPr lang="en-IN" sz="2539" dirty="0">
                <a:solidFill>
                  <a:srgbClr val="FF0000"/>
                </a:solidFill>
              </a:rPr>
              <a:t>Combinable reducer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7801FF-9A1B-58DA-F0BA-765AFB242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459" y="2935266"/>
            <a:ext cx="8499083" cy="370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030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546F3-EDC6-CC9D-D2C3-1A7FB85AF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6764" y="171499"/>
            <a:ext cx="9158473" cy="34607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 all reduce functions are combinable</a:t>
            </a:r>
            <a:r>
              <a:rPr lang="en-US" dirty="0"/>
              <a:t>. </a:t>
            </a:r>
          </a:p>
          <a:p>
            <a:r>
              <a:rPr lang="en-US" sz="1909" dirty="0"/>
              <a:t>Example: Consider a function that counts the number of unique customers for a particular product. </a:t>
            </a:r>
          </a:p>
          <a:p>
            <a:r>
              <a:rPr lang="en-US" sz="1909" dirty="0"/>
              <a:t>The map function for such an operation would need to emit the product and the customer. </a:t>
            </a:r>
          </a:p>
          <a:p>
            <a:r>
              <a:rPr lang="en-US" sz="1909" dirty="0"/>
              <a:t>The reducer can then combine them and count how many times each customer appears for a particular product, emitting the product and the count (see Figure 7.5). </a:t>
            </a:r>
          </a:p>
          <a:p>
            <a:r>
              <a:rPr lang="en-US" sz="1909" dirty="0"/>
              <a:t>But this reducer’s output is different from its input, so it can’t be used as a combiner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3DCE56-44A0-1195-99C7-6C3773D5C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995" y="2668919"/>
            <a:ext cx="9571182" cy="373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219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44DDD-6CA0-0BF0-89F9-18D99909A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516" y="388677"/>
            <a:ext cx="9051869" cy="4014432"/>
          </a:xfrm>
        </p:spPr>
        <p:txBody>
          <a:bodyPr/>
          <a:lstStyle/>
          <a:p>
            <a:pPr marL="414589" indent="-414589">
              <a:buFont typeface="Arial" panose="020B0604020202020204" pitchFamily="34" charset="0"/>
              <a:buChar char="•"/>
            </a:pPr>
            <a:r>
              <a:rPr lang="en-US" dirty="0"/>
              <a:t>With combining reducers, the map-reduce framework can </a:t>
            </a:r>
          </a:p>
          <a:p>
            <a:pPr lvl="1"/>
            <a:r>
              <a:rPr lang="en-US" dirty="0"/>
              <a:t>safely run in parallel (to reduce different partitions), and </a:t>
            </a:r>
          </a:p>
          <a:p>
            <a:pPr lvl="1"/>
            <a:r>
              <a:rPr lang="en-US" dirty="0"/>
              <a:t>reduce the same partition at different times and places. </a:t>
            </a:r>
          </a:p>
          <a:p>
            <a:pPr marL="414589" indent="-414589">
              <a:buFont typeface="Arial" panose="020B0604020202020204" pitchFamily="34" charset="0"/>
              <a:buChar char="•"/>
            </a:pPr>
            <a:r>
              <a:rPr lang="en-US" dirty="0"/>
              <a:t>In addition to allowing combining to occur on a node before data transmission, you can also start combining before mappers have finished. </a:t>
            </a:r>
          </a:p>
          <a:p>
            <a:pPr marL="414589" indent="-414589">
              <a:buFont typeface="Arial" panose="020B0604020202020204" pitchFamily="34" charset="0"/>
              <a:buChar char="•"/>
            </a:pPr>
            <a:r>
              <a:rPr lang="en-US" dirty="0"/>
              <a:t>This provides a good bit of </a:t>
            </a:r>
            <a:r>
              <a:rPr lang="en-US" dirty="0">
                <a:solidFill>
                  <a:srgbClr val="FF0000"/>
                </a:solidFill>
              </a:rPr>
              <a:t>extra flexibility </a:t>
            </a:r>
            <a:r>
              <a:rPr lang="en-US" dirty="0"/>
              <a:t>to the map-reduce processing. Some map-reduce frameworks require all reducers to be combining reducers, which maximizes this flexibility</a:t>
            </a:r>
            <a:endParaRPr lang="en-IN" dirty="0"/>
          </a:p>
        </p:txBody>
      </p:sp>
      <p:sp>
        <p:nvSpPr>
          <p:cNvPr id="2" name="TextBox 1">
            <a:hlinkClick r:id="rId2"/>
            <a:extLst>
              <a:ext uri="{FF2B5EF4-FFF2-40B4-BE49-F238E27FC236}">
                <a16:creationId xmlns:a16="http://schemas.microsoft.com/office/drawing/2014/main" id="{D66A9F59-EBB9-49DB-E4E1-D53869AD7F1B}"/>
              </a:ext>
            </a:extLst>
          </p:cNvPr>
          <p:cNvSpPr txBox="1"/>
          <p:nvPr/>
        </p:nvSpPr>
        <p:spPr>
          <a:xfrm>
            <a:off x="8156568" y="4597834"/>
            <a:ext cx="3336835" cy="312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9178"/>
            <a:r>
              <a:rPr lang="en-US" sz="1432" dirty="0">
                <a:solidFill>
                  <a:prstClr val="black"/>
                </a:solidFill>
                <a:latin typeface="Calibri"/>
                <a:hlinkClick r:id="rId3" action="ppaction://hlinkfile"/>
              </a:rPr>
              <a:t>Example</a:t>
            </a:r>
            <a:endParaRPr lang="en-IN" sz="1432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4736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4690E-3B90-A852-CB15-049F1253F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261" y="191439"/>
            <a:ext cx="8363478" cy="1054273"/>
          </a:xfrm>
        </p:spPr>
        <p:txBody>
          <a:bodyPr>
            <a:normAutofit/>
          </a:bodyPr>
          <a:lstStyle/>
          <a:p>
            <a:pPr algn="ctr"/>
            <a:r>
              <a:rPr lang="en-IN" sz="3181" dirty="0"/>
              <a:t>7.3. Composing Map-Reduce Calculations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39911-F3F4-F671-6534-E7BB49C3D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9969" y="718574"/>
            <a:ext cx="8752062" cy="1562992"/>
          </a:xfrm>
        </p:spPr>
        <p:txBody>
          <a:bodyPr/>
          <a:lstStyle/>
          <a:p>
            <a:r>
              <a:rPr lang="en-US" sz="2539" dirty="0"/>
              <a:t>Example: calculating averages - suppose we want to know the average ordered quantity of each product. </a:t>
            </a:r>
          </a:p>
          <a:p>
            <a:r>
              <a:rPr lang="en-US" sz="2539" dirty="0"/>
              <a:t>An important property of averages is that they are not composable (see Figure 7.6)</a:t>
            </a:r>
            <a:endParaRPr lang="en-IN" sz="2539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AD5D79-862D-4EB7-A482-56A8C6F8F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164" y="2285192"/>
            <a:ext cx="8150138" cy="443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912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1DA9D5-8C2A-8A7C-0226-CC25E0A80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909" y="1701544"/>
            <a:ext cx="8926013" cy="41458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53B138-1932-9348-06C1-04EC48993672}"/>
              </a:ext>
            </a:extLst>
          </p:cNvPr>
          <p:cNvSpPr txBox="1"/>
          <p:nvPr/>
        </p:nvSpPr>
        <p:spPr>
          <a:xfrm>
            <a:off x="1673713" y="326640"/>
            <a:ext cx="9270680" cy="1209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29178"/>
            <a:r>
              <a:rPr lang="en-US" sz="1814" dirty="0">
                <a:solidFill>
                  <a:prstClr val="black"/>
                </a:solidFill>
                <a:latin typeface="Calibri"/>
              </a:rPr>
              <a:t>This notion of looking for calculations that reduce neatly also affects how we do counts. </a:t>
            </a:r>
          </a:p>
          <a:p>
            <a:pPr defTabSz="829178"/>
            <a:endParaRPr lang="en-US" sz="1814" dirty="0">
              <a:solidFill>
                <a:prstClr val="black"/>
              </a:solidFill>
              <a:latin typeface="Calibri"/>
            </a:endParaRPr>
          </a:p>
          <a:p>
            <a:pPr defTabSz="829178"/>
            <a:r>
              <a:rPr lang="en-US" sz="1814" dirty="0">
                <a:solidFill>
                  <a:prstClr val="black"/>
                </a:solidFill>
                <a:latin typeface="Calibri"/>
              </a:rPr>
              <a:t>To make a count, the mapping function will emit count fields with a value of 1, which can be summed to get a total count (see Figure 7.7)</a:t>
            </a:r>
            <a:endParaRPr lang="en-IN" sz="1814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8283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49827" y="427948"/>
            <a:ext cx="2495022" cy="564033"/>
          </a:xfrm>
          <a:prstGeom prst="rect">
            <a:avLst/>
          </a:prstGeom>
        </p:spPr>
        <p:txBody>
          <a:bodyPr vert="horz" wrap="square" lIns="0" tIns="12668" rIns="0" bIns="0" rtlCol="0">
            <a:spAutoFit/>
          </a:bodyPr>
          <a:lstStyle/>
          <a:p>
            <a:pPr marL="11516">
              <a:spcBef>
                <a:spcPts val="100"/>
              </a:spcBef>
            </a:pPr>
            <a:r>
              <a:rPr sz="3582" spc="9" dirty="0"/>
              <a:t>Map</a:t>
            </a:r>
            <a:r>
              <a:rPr sz="3582" spc="-63" dirty="0"/>
              <a:t> </a:t>
            </a:r>
            <a:r>
              <a:rPr sz="3582" dirty="0"/>
              <a:t>Reduce</a:t>
            </a:r>
            <a:endParaRPr sz="3582"/>
          </a:p>
        </p:txBody>
      </p:sp>
      <p:sp>
        <p:nvSpPr>
          <p:cNvPr id="3" name="object 3"/>
          <p:cNvSpPr txBox="1"/>
          <p:nvPr/>
        </p:nvSpPr>
        <p:spPr>
          <a:xfrm>
            <a:off x="2290422" y="1508646"/>
            <a:ext cx="7540345" cy="3893359"/>
          </a:xfrm>
          <a:prstGeom prst="rect">
            <a:avLst/>
          </a:prstGeom>
        </p:spPr>
        <p:txBody>
          <a:bodyPr vert="horz" wrap="square" lIns="0" tIns="23608" rIns="0" bIns="0" rtlCol="0">
            <a:spAutoFit/>
          </a:bodyPr>
          <a:lstStyle/>
          <a:p>
            <a:pPr marL="354128" marR="519964" indent="-343188" defTabSz="829178">
              <a:lnSpc>
                <a:spcPts val="2875"/>
              </a:lnSpc>
              <a:spcBef>
                <a:spcPts val="185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When</a:t>
            </a:r>
            <a:r>
              <a:rPr sz="2403" spc="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you</a:t>
            </a:r>
            <a:r>
              <a:rPr sz="2403" spc="9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have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cluster,</a:t>
            </a:r>
            <a:r>
              <a:rPr sz="2403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you</a:t>
            </a:r>
            <a:r>
              <a:rPr sz="2403" spc="9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have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lots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machines</a:t>
            </a:r>
            <a:r>
              <a:rPr sz="2403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 </a:t>
            </a:r>
            <a:r>
              <a:rPr sz="2403" spc="-58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spread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computation</a:t>
            </a:r>
            <a:r>
              <a:rPr sz="2403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over.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defTabSz="829178">
              <a:buFont typeface="Times New Roman"/>
              <a:buChar char="•"/>
            </a:pPr>
            <a:endParaRPr sz="2902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4607" indent="-343188" defTabSz="829178">
              <a:lnSpc>
                <a:spcPct val="100400"/>
              </a:lnSpc>
              <a:spcBef>
                <a:spcPts val="5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However,</a:t>
            </a:r>
            <a:r>
              <a:rPr sz="2403" spc="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you</a:t>
            </a:r>
            <a:r>
              <a:rPr sz="2403" spc="9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also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still</a:t>
            </a:r>
            <a:r>
              <a:rPr sz="2403" spc="-5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need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try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reduce</a:t>
            </a:r>
            <a:r>
              <a:rPr sz="2403" spc="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the</a:t>
            </a:r>
            <a:r>
              <a:rPr sz="2403" spc="-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18" dirty="0">
                <a:solidFill>
                  <a:srgbClr val="3265FF"/>
                </a:solidFill>
                <a:latin typeface="Times New Roman"/>
                <a:cs typeface="Times New Roman"/>
              </a:rPr>
              <a:t>amount</a:t>
            </a:r>
            <a:r>
              <a:rPr sz="2403" spc="5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of </a:t>
            </a:r>
            <a:r>
              <a:rPr sz="2403" spc="-585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data</a:t>
            </a:r>
            <a:r>
              <a:rPr sz="2403" spc="-14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that</a:t>
            </a:r>
            <a:r>
              <a:rPr sz="2403" spc="-27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needs</a:t>
            </a:r>
            <a:r>
              <a:rPr sz="2403" spc="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srgbClr val="3265FF"/>
                </a:solidFill>
                <a:latin typeface="Times New Roman"/>
                <a:cs typeface="Times New Roman"/>
              </a:rPr>
              <a:t>to</a:t>
            </a:r>
            <a:r>
              <a:rPr sz="2403" spc="-14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be</a:t>
            </a:r>
            <a:r>
              <a:rPr sz="2403" spc="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transferred</a:t>
            </a:r>
            <a:r>
              <a:rPr sz="2403" spc="-32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across</a:t>
            </a:r>
            <a:r>
              <a:rPr sz="2403" spc="-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the</a:t>
            </a:r>
            <a:r>
              <a:rPr sz="2403" spc="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srgbClr val="3265FF"/>
                </a:solidFill>
                <a:latin typeface="Times New Roman"/>
                <a:cs typeface="Times New Roman"/>
              </a:rPr>
              <a:t>network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.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defTabSz="829178">
              <a:spcBef>
                <a:spcPts val="9"/>
              </a:spcBef>
              <a:buFont typeface="Times New Roman"/>
              <a:buChar char="•"/>
            </a:pPr>
            <a:endParaRPr sz="2992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63916" indent="-343188" defTabSz="829178">
              <a:lnSpc>
                <a:spcPct val="99900"/>
              </a:lnSpc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srgbClr val="FF0000"/>
                </a:solidFill>
                <a:latin typeface="Times New Roman"/>
                <a:cs typeface="Times New Roman"/>
              </a:rPr>
              <a:t>map-reduce</a:t>
            </a:r>
            <a:r>
              <a:rPr sz="2403" spc="32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pattern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way</a:t>
            </a:r>
            <a:r>
              <a:rPr sz="2403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organize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processing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in </a:t>
            </a:r>
            <a:r>
              <a:rPr sz="2403" spc="-58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such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way</a:t>
            </a:r>
            <a:r>
              <a:rPr sz="2403" spc="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take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advantage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multiple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machine</a:t>
            </a:r>
            <a:r>
              <a:rPr sz="2403" spc="5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on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cluster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while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keeping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as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3" dirty="0">
                <a:solidFill>
                  <a:prstClr val="black"/>
                </a:solidFill>
                <a:latin typeface="Times New Roman"/>
                <a:cs typeface="Times New Roman"/>
              </a:rPr>
              <a:t>much</a:t>
            </a:r>
            <a:r>
              <a:rPr sz="2403" spc="5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processing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data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it 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needs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together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on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same</a:t>
            </a:r>
            <a:r>
              <a:rPr sz="2403" spc="5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machine.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677495" y="6313463"/>
            <a:ext cx="24645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549" defTabSz="829178">
              <a:lnSpc>
                <a:spcPts val="1419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4549" defTabSz="829178">
                <a:lnSpc>
                  <a:spcPts val="1419"/>
                </a:lnSpc>
              </a:pPr>
              <a:t>4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92EFD-7364-392F-064D-99123F3AB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579" y="797075"/>
            <a:ext cx="5949844" cy="1000197"/>
          </a:xfrm>
        </p:spPr>
        <p:txBody>
          <a:bodyPr>
            <a:normAutofit/>
          </a:bodyPr>
          <a:lstStyle/>
          <a:p>
            <a:pPr algn="ctr"/>
            <a:r>
              <a:rPr lang="en-US" sz="2545" dirty="0"/>
              <a:t>7.3.1. A Two Stage Map-Reduce Example</a:t>
            </a:r>
            <a:endParaRPr lang="en-IN" sz="2545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D0220-8CE7-0A2F-73B9-06835B95B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1910" y="1369368"/>
            <a:ext cx="8673125" cy="411926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As map-reduce calculations get more complex, it’s useful to break them down into stages using a pipes-and-filters approach, with the output of one stage serving as input to the next.</a:t>
            </a:r>
          </a:p>
          <a:p>
            <a:endParaRPr lang="en-US" dirty="0"/>
          </a:p>
          <a:p>
            <a:r>
              <a:rPr lang="en-US" dirty="0"/>
              <a:t>Example: Compare the sales of products for each month in 2011 to the prior year. </a:t>
            </a:r>
          </a:p>
          <a:p>
            <a:endParaRPr lang="en-US" dirty="0"/>
          </a:p>
          <a:p>
            <a:r>
              <a:rPr lang="en-US" dirty="0"/>
              <a:t>Break the calculations down into two stages:</a:t>
            </a:r>
          </a:p>
          <a:p>
            <a:pPr marL="409090" indent="-409090">
              <a:buAutoNum type="arabicPeriod"/>
            </a:pPr>
            <a:r>
              <a:rPr lang="en-US" dirty="0"/>
              <a:t>Produce records showing the aggregate figures for a single product in a single month of the year. </a:t>
            </a:r>
          </a:p>
          <a:p>
            <a:pPr marL="409090" indent="-409090">
              <a:buAutoNum type="arabicPeriod"/>
            </a:pPr>
            <a:r>
              <a:rPr lang="en-US" dirty="0"/>
              <a:t>Then uses these as inputs and produces the result for a single product by comparing one month’s results with the same month in the prior year as shown in Figure 7.8 (next slide).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75029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144E78-FF94-2F5F-8692-5B461F92D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181" y="1041642"/>
            <a:ext cx="8981491" cy="404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457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7F54BD-6F5E-E95C-EA1D-14A41782EDA2}"/>
              </a:ext>
            </a:extLst>
          </p:cNvPr>
          <p:cNvSpPr txBox="1"/>
          <p:nvPr/>
        </p:nvSpPr>
        <p:spPr>
          <a:xfrm>
            <a:off x="1782357" y="1186632"/>
            <a:ext cx="8085408" cy="533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29178"/>
            <a:r>
              <a:rPr lang="en-US" sz="1432" dirty="0">
                <a:solidFill>
                  <a:prstClr val="black"/>
                </a:solidFill>
                <a:latin typeface="Calibri"/>
              </a:rPr>
              <a:t>A first stage (Figure 7.9) would read the original order records and output a series of key-value pairs for the sales of each product per month</a:t>
            </a:r>
            <a:endParaRPr lang="en-IN" sz="1432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3CF08D-FE9A-2C82-3773-C5CB5D138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878" y="250482"/>
            <a:ext cx="8818024" cy="596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074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8FDE2-911C-902F-37AF-18C415DF7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849" y="23445"/>
            <a:ext cx="9094302" cy="3460793"/>
          </a:xfrm>
        </p:spPr>
        <p:txBody>
          <a:bodyPr>
            <a:normAutofit/>
          </a:bodyPr>
          <a:lstStyle/>
          <a:p>
            <a:pPr algn="just"/>
            <a:r>
              <a:rPr lang="en-US" sz="1909" dirty="0"/>
              <a:t>The second-stage mappers (Figure 7.10) process this output depending on the year. </a:t>
            </a:r>
          </a:p>
          <a:p>
            <a:pPr algn="just"/>
            <a:r>
              <a:rPr lang="en-US" sz="1909" dirty="0"/>
              <a:t>A 2011 record populates the current year quantity while a 2010 record populates a prior year quantity. </a:t>
            </a:r>
          </a:p>
          <a:p>
            <a:pPr algn="just"/>
            <a:r>
              <a:rPr lang="en-US" sz="1909" dirty="0"/>
              <a:t>Records for earlier years (such as 2009) don’t result in any mapping output being emitted</a:t>
            </a:r>
            <a:endParaRPr lang="en-IN" sz="1909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63B49E-0084-A741-7E70-91BE70D1B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811" y="1356053"/>
            <a:ext cx="8278456" cy="539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891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4D81D-542E-B0B6-8978-F93BA3912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418" y="112285"/>
            <a:ext cx="9477975" cy="1004506"/>
          </a:xfrm>
        </p:spPr>
        <p:txBody>
          <a:bodyPr/>
          <a:lstStyle/>
          <a:p>
            <a:r>
              <a:rPr lang="en-US" sz="2176" dirty="0"/>
              <a:t>The reduce in this case as shown Figure 7.11 is a merge of </a:t>
            </a:r>
            <a:r>
              <a:rPr lang="en-US" sz="1814" dirty="0"/>
              <a:t>records</a:t>
            </a:r>
            <a:r>
              <a:rPr lang="en-US" sz="2176" dirty="0"/>
              <a:t>, where combining the values by summing allows two different year outputs to be reduced to a single value (with a calculation based on the reduced values thrown in for good measure). </a:t>
            </a:r>
            <a:endParaRPr lang="en-IN" sz="2176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8E791C-57F9-C7B2-4502-FAC512B2B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418" y="1306386"/>
            <a:ext cx="9216219" cy="51305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9DCC9E-E57E-905A-A2E6-EDB2F7C54BD1}"/>
              </a:ext>
            </a:extLst>
          </p:cNvPr>
          <p:cNvSpPr txBox="1"/>
          <p:nvPr/>
        </p:nvSpPr>
        <p:spPr>
          <a:xfrm>
            <a:off x="3677562" y="6331126"/>
            <a:ext cx="5447313" cy="312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29178"/>
            <a:r>
              <a:rPr lang="en-US" sz="1432" b="1" dirty="0">
                <a:solidFill>
                  <a:prstClr val="black"/>
                </a:solidFill>
                <a:latin typeface="Calibri"/>
              </a:rPr>
              <a:t>Figure 7.11. The reduction step is a merge of incomplete records. </a:t>
            </a:r>
            <a:endParaRPr lang="en-IN" sz="1432" b="1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34855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E2AA7-DDC3-742D-2AF5-89FF3DDC2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9847" y="1086798"/>
            <a:ext cx="8687893" cy="4534897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n-US" dirty="0"/>
              <a:t>7.5. Key Points </a:t>
            </a:r>
          </a:p>
          <a:p>
            <a:pPr algn="just"/>
            <a:r>
              <a:rPr lang="en-US" dirty="0"/>
              <a:t>• Map-reduce is a pattern to allow computations to be parallelized over a cluster. </a:t>
            </a:r>
          </a:p>
          <a:p>
            <a:pPr algn="just"/>
            <a:r>
              <a:rPr lang="en-US" dirty="0"/>
              <a:t>• The map task reads data from an aggregate and boils it down to relevant key-value pairs. Maps only read a single record at a time and can thus be parallelized and run on the node that stores the record. </a:t>
            </a:r>
          </a:p>
          <a:p>
            <a:pPr algn="just"/>
            <a:r>
              <a:rPr lang="en-US" dirty="0"/>
              <a:t>• Reduce tasks take many values for a single key output from map tasks and summarize them into a single output. Each reducer operates on the result of a single key, so it can be parallelized by key. </a:t>
            </a:r>
          </a:p>
          <a:p>
            <a:pPr algn="just"/>
            <a:r>
              <a:rPr lang="en-US" dirty="0"/>
              <a:t>• Reducers that have the same form for input and output can be combined into pipelines. This improves parallelism and reduces the amount of data to be transferred. </a:t>
            </a:r>
          </a:p>
          <a:p>
            <a:pPr algn="just"/>
            <a:r>
              <a:rPr lang="en-US" dirty="0"/>
              <a:t>• Map-reduce operations can be composed into pipelines where the output of one reduce is the input to another operation’s map. </a:t>
            </a:r>
          </a:p>
          <a:p>
            <a:pPr algn="just"/>
            <a:r>
              <a:rPr lang="en-US" dirty="0"/>
              <a:t>• If the result of a map-reduce computation is widely used, it can be stored as a materialized view. </a:t>
            </a:r>
          </a:p>
          <a:p>
            <a:pPr algn="just"/>
            <a:r>
              <a:rPr lang="en-US" dirty="0"/>
              <a:t>• Materialized views can be updated through incremental map-reduce operations that only compute changes to the view instead of recomputing everything from scratch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3520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49827" y="427948"/>
            <a:ext cx="2495022" cy="564033"/>
          </a:xfrm>
          <a:prstGeom prst="rect">
            <a:avLst/>
          </a:prstGeom>
        </p:spPr>
        <p:txBody>
          <a:bodyPr vert="horz" wrap="square" lIns="0" tIns="12668" rIns="0" bIns="0" rtlCol="0">
            <a:spAutoFit/>
          </a:bodyPr>
          <a:lstStyle/>
          <a:p>
            <a:pPr marL="11516">
              <a:spcBef>
                <a:spcPts val="100"/>
              </a:spcBef>
            </a:pPr>
            <a:r>
              <a:rPr sz="3582" spc="9" dirty="0"/>
              <a:t>Map</a:t>
            </a:r>
            <a:r>
              <a:rPr sz="3582" spc="-63" dirty="0"/>
              <a:t> </a:t>
            </a:r>
            <a:r>
              <a:rPr sz="3582" dirty="0"/>
              <a:t>Reduce</a:t>
            </a:r>
            <a:endParaRPr sz="3582"/>
          </a:p>
        </p:txBody>
      </p:sp>
      <p:sp>
        <p:nvSpPr>
          <p:cNvPr id="3" name="object 3"/>
          <p:cNvSpPr txBox="1"/>
          <p:nvPr/>
        </p:nvSpPr>
        <p:spPr>
          <a:xfrm>
            <a:off x="2290422" y="1508646"/>
            <a:ext cx="7286409" cy="3899708"/>
          </a:xfrm>
          <a:prstGeom prst="rect">
            <a:avLst/>
          </a:prstGeom>
        </p:spPr>
        <p:txBody>
          <a:bodyPr vert="horz" wrap="square" lIns="0" tIns="23608" rIns="0" bIns="0" rtlCol="0">
            <a:spAutoFit/>
          </a:bodyPr>
          <a:lstStyle/>
          <a:p>
            <a:pPr marL="354128" marR="263149" indent="-343188" defTabSz="829178">
              <a:lnSpc>
                <a:spcPts val="2875"/>
              </a:lnSpc>
              <a:spcBef>
                <a:spcPts val="185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This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programming</a:t>
            </a:r>
            <a:r>
              <a:rPr sz="2403" spc="9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model</a:t>
            </a:r>
            <a:r>
              <a:rPr sz="2403" spc="5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gained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prominence</a:t>
            </a:r>
            <a:r>
              <a:rPr sz="2403" spc="5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with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srgbClr val="3265FF"/>
                </a:solidFill>
                <a:latin typeface="Times New Roman"/>
                <a:cs typeface="Times New Roman"/>
              </a:rPr>
              <a:t>Google’s</a:t>
            </a:r>
            <a:r>
              <a:rPr sz="2403" spc="32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srgbClr val="3265FF"/>
                </a:solidFill>
                <a:latin typeface="Times New Roman"/>
                <a:cs typeface="Times New Roman"/>
              </a:rPr>
              <a:t>MapReduce</a:t>
            </a:r>
            <a:r>
              <a:rPr sz="2403" spc="9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srgbClr val="3265FF"/>
                </a:solidFill>
                <a:latin typeface="Times New Roman"/>
                <a:cs typeface="Times New Roman"/>
              </a:rPr>
              <a:t>framework</a:t>
            </a:r>
            <a:r>
              <a:rPr sz="2403" spc="77" dirty="0">
                <a:solidFill>
                  <a:srgbClr val="3265FF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[Dean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14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176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Ghemawat, </a:t>
            </a:r>
            <a:r>
              <a:rPr sz="2176" spc="-53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176" spc="9" dirty="0">
                <a:solidFill>
                  <a:prstClr val="black"/>
                </a:solidFill>
                <a:latin typeface="Times New Roman"/>
                <a:cs typeface="Times New Roman"/>
              </a:rPr>
              <a:t>OSDI-04]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.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defTabSz="829178">
              <a:spcBef>
                <a:spcPts val="32"/>
              </a:spcBef>
              <a:buFont typeface="Times New Roman"/>
              <a:buChar char="•"/>
            </a:pPr>
            <a:endParaRPr sz="2992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4607" indent="-343188" algn="just" defTabSz="829178">
              <a:lnSpc>
                <a:spcPts val="2875"/>
              </a:lnSpc>
              <a:buFontTx/>
              <a:buChar char="•"/>
              <a:tabLst>
                <a:tab pos="354704" algn="l"/>
              </a:tabLst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A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widely used open-source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implementation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is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part of the </a:t>
            </a:r>
            <a:r>
              <a:rPr sz="2403" spc="-58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Apache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srgbClr val="FF0000"/>
                </a:solidFill>
                <a:latin typeface="Times New Roman"/>
                <a:cs typeface="Times New Roman"/>
              </a:rPr>
              <a:t>Hadoop</a:t>
            </a:r>
            <a:r>
              <a:rPr sz="2403" spc="27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project.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defTabSz="829178">
              <a:spcBef>
                <a:spcPts val="18"/>
              </a:spcBef>
              <a:buFont typeface="Times New Roman"/>
              <a:buChar char="•"/>
            </a:pPr>
            <a:endParaRPr sz="2902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57582" indent="-343188" algn="just" defTabSz="829178">
              <a:buFontTx/>
              <a:buChar char="•"/>
              <a:tabLst>
                <a:tab pos="354704" algn="l"/>
              </a:tabLst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403" spc="-23" dirty="0">
                <a:solidFill>
                  <a:prstClr val="black"/>
                </a:solidFill>
                <a:latin typeface="Times New Roman"/>
                <a:cs typeface="Times New Roman"/>
              </a:rPr>
              <a:t>name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“map-reduce”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reveals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its inspiration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from the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Arial MT"/>
                <a:cs typeface="Arial MT"/>
              </a:rPr>
              <a:t>map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and </a:t>
            </a:r>
            <a:r>
              <a:rPr sz="2403" spc="-9" dirty="0">
                <a:solidFill>
                  <a:prstClr val="black"/>
                </a:solidFill>
                <a:latin typeface="Arial MT"/>
                <a:cs typeface="Arial MT"/>
              </a:rPr>
              <a:t>reduce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operations on collections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in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functional </a:t>
            </a:r>
            <a:r>
              <a:rPr sz="2403" spc="-59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programming</a:t>
            </a:r>
            <a:r>
              <a:rPr sz="2403" spc="10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languages.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677495" y="6313463"/>
            <a:ext cx="24645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549" defTabSz="829178">
              <a:lnSpc>
                <a:spcPts val="1419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4549" defTabSz="829178">
                <a:lnSpc>
                  <a:spcPts val="1419"/>
                </a:lnSpc>
              </a:pPr>
              <a:t>5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96271" y="427948"/>
            <a:ext cx="4402134" cy="564033"/>
          </a:xfrm>
          <a:prstGeom prst="rect">
            <a:avLst/>
          </a:prstGeom>
        </p:spPr>
        <p:txBody>
          <a:bodyPr vert="horz" wrap="square" lIns="0" tIns="12668" rIns="0" bIns="0" rtlCol="0">
            <a:spAutoFit/>
          </a:bodyPr>
          <a:lstStyle/>
          <a:p>
            <a:pPr marL="11516">
              <a:spcBef>
                <a:spcPts val="100"/>
              </a:spcBef>
            </a:pPr>
            <a:r>
              <a:rPr sz="3582" spc="9" dirty="0"/>
              <a:t>Map</a:t>
            </a:r>
            <a:r>
              <a:rPr sz="3582" spc="-18" dirty="0"/>
              <a:t> </a:t>
            </a:r>
            <a:r>
              <a:rPr sz="3582" dirty="0"/>
              <a:t>Reduce</a:t>
            </a:r>
            <a:r>
              <a:rPr sz="3582" spc="41" dirty="0"/>
              <a:t> </a:t>
            </a:r>
            <a:r>
              <a:rPr sz="3582" dirty="0"/>
              <a:t>-</a:t>
            </a:r>
            <a:r>
              <a:rPr sz="3582" spc="-18" dirty="0"/>
              <a:t> </a:t>
            </a:r>
            <a:r>
              <a:rPr sz="3582" dirty="0"/>
              <a:t>benefits</a:t>
            </a:r>
            <a:endParaRPr sz="3582"/>
          </a:p>
        </p:txBody>
      </p:sp>
      <p:sp>
        <p:nvSpPr>
          <p:cNvPr id="3" name="object 3"/>
          <p:cNvSpPr txBox="1"/>
          <p:nvPr/>
        </p:nvSpPr>
        <p:spPr>
          <a:xfrm>
            <a:off x="2290422" y="1503119"/>
            <a:ext cx="7251860" cy="4128265"/>
          </a:xfrm>
          <a:prstGeom prst="rect">
            <a:avLst/>
          </a:prstGeom>
        </p:spPr>
        <p:txBody>
          <a:bodyPr vert="horz" wrap="square" lIns="0" tIns="10941" rIns="0" bIns="0" rtlCol="0">
            <a:spAutoFit/>
          </a:bodyPr>
          <a:lstStyle/>
          <a:p>
            <a:pPr marL="354128" marR="374857" indent="-343188" defTabSz="829178">
              <a:spcBef>
                <a:spcPts val="86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811" spc="-9" dirty="0">
                <a:solidFill>
                  <a:prstClr val="black"/>
                </a:solidFill>
                <a:latin typeface="Times New Roman"/>
                <a:cs typeface="Times New Roman"/>
              </a:rPr>
              <a:t>Complex</a:t>
            </a:r>
            <a:r>
              <a:rPr sz="2811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details</a:t>
            </a:r>
            <a:r>
              <a:rPr sz="2811" spc="-4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are</a:t>
            </a:r>
            <a:r>
              <a:rPr sz="2811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abstracted</a:t>
            </a:r>
            <a:r>
              <a:rPr sz="2811" spc="-7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9" dirty="0">
                <a:solidFill>
                  <a:prstClr val="black"/>
                </a:solidFill>
                <a:latin typeface="Times New Roman"/>
                <a:cs typeface="Times New Roman"/>
              </a:rPr>
              <a:t>away</a:t>
            </a:r>
            <a:r>
              <a:rPr sz="281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9" dirty="0">
                <a:solidFill>
                  <a:prstClr val="black"/>
                </a:solidFill>
                <a:latin typeface="Times New Roman"/>
                <a:cs typeface="Times New Roman"/>
              </a:rPr>
              <a:t>from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811" spc="-68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developer</a:t>
            </a:r>
            <a:endParaRPr sz="2811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754897" lvl="1" indent="-285606" defTabSz="829178">
              <a:spcBef>
                <a:spcPts val="580"/>
              </a:spcBef>
              <a:buFontTx/>
              <a:buChar char="–"/>
              <a:tabLst>
                <a:tab pos="754897" algn="l"/>
                <a:tab pos="755472" algn="l"/>
              </a:tabLst>
            </a:pP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No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file</a:t>
            </a:r>
            <a:r>
              <a:rPr sz="2403" spc="-5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I/O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754897" lvl="1" indent="-285606" defTabSz="829178">
              <a:spcBef>
                <a:spcPts val="580"/>
              </a:spcBef>
              <a:buFontTx/>
              <a:buChar char="–"/>
              <a:tabLst>
                <a:tab pos="754897" algn="l"/>
                <a:tab pos="755472" algn="l"/>
              </a:tabLst>
            </a:pP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No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networking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code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754897" lvl="1" indent="-285606" defTabSz="829178">
              <a:spcBef>
                <a:spcPts val="576"/>
              </a:spcBef>
              <a:buFontTx/>
              <a:buChar char="–"/>
              <a:tabLst>
                <a:tab pos="754897" algn="l"/>
                <a:tab pos="755472" algn="l"/>
              </a:tabLst>
            </a:pP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No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synchronization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4607" indent="-343188" defTabSz="829178">
              <a:lnSpc>
                <a:spcPts val="3355"/>
              </a:lnSpc>
              <a:spcBef>
                <a:spcPts val="775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It’s</a:t>
            </a:r>
            <a:r>
              <a:rPr sz="2811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scalable</a:t>
            </a:r>
            <a:r>
              <a:rPr sz="2811" spc="-5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because</a:t>
            </a:r>
            <a:r>
              <a:rPr sz="2811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you</a:t>
            </a:r>
            <a:r>
              <a:rPr sz="2811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process</a:t>
            </a:r>
            <a:r>
              <a:rPr sz="2811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dirty="0">
                <a:solidFill>
                  <a:prstClr val="black"/>
                </a:solidFill>
                <a:latin typeface="Times New Roman"/>
                <a:cs typeface="Times New Roman"/>
              </a:rPr>
              <a:t>one</a:t>
            </a:r>
            <a:r>
              <a:rPr sz="2811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record</a:t>
            </a:r>
            <a:r>
              <a:rPr sz="2811" spc="-2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9" dirty="0">
                <a:solidFill>
                  <a:prstClr val="black"/>
                </a:solidFill>
                <a:latin typeface="Times New Roman"/>
                <a:cs typeface="Times New Roman"/>
              </a:rPr>
              <a:t>at</a:t>
            </a:r>
            <a:r>
              <a:rPr sz="2811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a </a:t>
            </a:r>
            <a:r>
              <a:rPr sz="2811" spc="-68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18" dirty="0">
                <a:solidFill>
                  <a:prstClr val="black"/>
                </a:solidFill>
                <a:latin typeface="Times New Roman"/>
                <a:cs typeface="Times New Roman"/>
              </a:rPr>
              <a:t>time</a:t>
            </a:r>
            <a:endParaRPr sz="2811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454320" indent="-343188" defTabSz="829178">
              <a:lnSpc>
                <a:spcPts val="3355"/>
              </a:lnSpc>
              <a:spcBef>
                <a:spcPts val="666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811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record</a:t>
            </a:r>
            <a:r>
              <a:rPr sz="2811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consists</a:t>
            </a:r>
            <a:r>
              <a:rPr sz="2811" spc="-5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 a</a:t>
            </a:r>
            <a:r>
              <a:rPr sz="2811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key</a:t>
            </a:r>
            <a:r>
              <a:rPr sz="2811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811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corresponding </a:t>
            </a:r>
            <a:r>
              <a:rPr sz="2811" spc="-68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dirty="0">
                <a:solidFill>
                  <a:prstClr val="black"/>
                </a:solidFill>
                <a:latin typeface="Times New Roman"/>
                <a:cs typeface="Times New Roman"/>
              </a:rPr>
              <a:t>value</a:t>
            </a:r>
            <a:endParaRPr sz="2811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677495" y="6313463"/>
            <a:ext cx="24645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549" defTabSz="829178">
              <a:lnSpc>
                <a:spcPts val="1419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4549" defTabSz="829178">
                <a:lnSpc>
                  <a:spcPts val="1419"/>
                </a:lnSpc>
              </a:pPr>
              <a:t>6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52501" y="430712"/>
            <a:ext cx="6897156" cy="564033"/>
          </a:xfrm>
          <a:prstGeom prst="rect">
            <a:avLst/>
          </a:prstGeom>
        </p:spPr>
        <p:txBody>
          <a:bodyPr vert="horz" wrap="square" lIns="0" tIns="12668" rIns="0" bIns="0" rtlCol="0">
            <a:spAutoFit/>
          </a:bodyPr>
          <a:lstStyle/>
          <a:p>
            <a:pPr marL="11516">
              <a:spcBef>
                <a:spcPts val="100"/>
              </a:spcBef>
            </a:pPr>
            <a:r>
              <a:rPr sz="3582" spc="9" dirty="0"/>
              <a:t>Map</a:t>
            </a:r>
            <a:r>
              <a:rPr sz="3582" spc="-5" dirty="0"/>
              <a:t> </a:t>
            </a:r>
            <a:r>
              <a:rPr sz="3582" dirty="0"/>
              <a:t>Reduce</a:t>
            </a:r>
            <a:r>
              <a:rPr sz="3582" spc="50" dirty="0"/>
              <a:t> </a:t>
            </a:r>
            <a:r>
              <a:rPr sz="3582" dirty="0"/>
              <a:t>Example</a:t>
            </a:r>
            <a:r>
              <a:rPr sz="3582" dirty="0">
                <a:solidFill>
                  <a:srgbClr val="7F0000"/>
                </a:solidFill>
              </a:rPr>
              <a:t>*</a:t>
            </a:r>
            <a:r>
              <a:rPr sz="3582" spc="23" dirty="0">
                <a:solidFill>
                  <a:srgbClr val="7F0000"/>
                </a:solidFill>
              </a:rPr>
              <a:t> </a:t>
            </a:r>
            <a:r>
              <a:rPr sz="3582" spc="5" dirty="0"/>
              <a:t>–</a:t>
            </a:r>
            <a:r>
              <a:rPr sz="3582" dirty="0"/>
              <a:t> </a:t>
            </a:r>
            <a:r>
              <a:rPr sz="3582" spc="9" dirty="0"/>
              <a:t>Job</a:t>
            </a:r>
            <a:r>
              <a:rPr sz="3582" spc="-5" dirty="0"/>
              <a:t> </a:t>
            </a:r>
            <a:r>
              <a:rPr sz="3582" spc="5" dirty="0"/>
              <a:t>input</a:t>
            </a:r>
            <a:endParaRPr sz="3582"/>
          </a:p>
        </p:txBody>
      </p:sp>
      <p:sp>
        <p:nvSpPr>
          <p:cNvPr id="3" name="object 3"/>
          <p:cNvSpPr txBox="1"/>
          <p:nvPr/>
        </p:nvSpPr>
        <p:spPr>
          <a:xfrm>
            <a:off x="2293186" y="1439548"/>
            <a:ext cx="7454547" cy="1716157"/>
          </a:xfrm>
          <a:prstGeom prst="rect">
            <a:avLst/>
          </a:prstGeom>
        </p:spPr>
        <p:txBody>
          <a:bodyPr vert="horz" wrap="square" lIns="0" tIns="82342" rIns="0" bIns="0" rtlCol="0">
            <a:spAutoFit/>
          </a:bodyPr>
          <a:lstStyle/>
          <a:p>
            <a:pPr marL="354128" indent="-343188" defTabSz="829178">
              <a:spcBef>
                <a:spcPts val="648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Each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mapper</a:t>
            </a:r>
            <a:r>
              <a:rPr sz="2403" spc="6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gets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chunk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job’s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input data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to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process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469867" defTabSz="829178">
              <a:spcBef>
                <a:spcPts val="553"/>
              </a:spcBef>
              <a:tabLst>
                <a:tab pos="754897" algn="l"/>
              </a:tabLst>
            </a:pP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–	This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“chunk”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is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called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an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b="1" spc="-5" dirty="0">
                <a:solidFill>
                  <a:prstClr val="black"/>
                </a:solidFill>
                <a:latin typeface="Times New Roman"/>
                <a:cs typeface="Times New Roman"/>
              </a:rPr>
              <a:t>InputSplit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354128" marR="4607" indent="-343188" defTabSz="829178">
              <a:lnSpc>
                <a:spcPct val="100400"/>
              </a:lnSpc>
              <a:spcBef>
                <a:spcPts val="567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In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this</a:t>
            </a:r>
            <a:r>
              <a:rPr sz="2403" spc="-32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example</a:t>
            </a:r>
            <a:r>
              <a:rPr sz="2403" spc="5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input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is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 a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portion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403" spc="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log</a:t>
            </a:r>
            <a:r>
              <a:rPr sz="2403" spc="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with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list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of </a:t>
            </a:r>
            <a:r>
              <a:rPr sz="2403" spc="-58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events,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each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of</a:t>
            </a:r>
            <a:r>
              <a:rPr sz="2403" spc="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403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dirty="0">
                <a:solidFill>
                  <a:prstClr val="black"/>
                </a:solidFill>
                <a:latin typeface="Times New Roman"/>
                <a:cs typeface="Times New Roman"/>
              </a:rPr>
              <a:t>certain</a:t>
            </a:r>
            <a:r>
              <a:rPr sz="2403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27" dirty="0">
                <a:solidFill>
                  <a:prstClr val="black"/>
                </a:solidFill>
                <a:latin typeface="Times New Roman"/>
                <a:cs typeface="Times New Roman"/>
              </a:rPr>
              <a:t>type</a:t>
            </a:r>
            <a:r>
              <a:rPr sz="2403" spc="7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9" dirty="0">
                <a:solidFill>
                  <a:prstClr val="black"/>
                </a:solidFill>
                <a:latin typeface="Times New Roman"/>
                <a:cs typeface="Times New Roman"/>
              </a:rPr>
              <a:t>(INFO,</a:t>
            </a:r>
            <a:r>
              <a:rPr sz="2403" spc="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403" spc="-18" dirty="0">
                <a:solidFill>
                  <a:prstClr val="black"/>
                </a:solidFill>
                <a:latin typeface="Times New Roman"/>
                <a:cs typeface="Times New Roman"/>
              </a:rPr>
              <a:t>WARN…)</a:t>
            </a:r>
            <a:endParaRPr sz="2403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03291" y="6273664"/>
            <a:ext cx="200384" cy="224987"/>
          </a:xfrm>
          <a:prstGeom prst="rect">
            <a:avLst/>
          </a:prstGeom>
        </p:spPr>
        <p:txBody>
          <a:bodyPr vert="horz" wrap="square" lIns="0" tIns="15547" rIns="0" bIns="0" rtlCol="0">
            <a:spAutoFit/>
          </a:bodyPr>
          <a:lstStyle/>
          <a:p>
            <a:pPr marL="11516" defTabSz="829178">
              <a:spcBef>
                <a:spcPts val="122"/>
              </a:spcBef>
            </a:pPr>
            <a:r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t>93</a:t>
            </a:r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89614" y="3493607"/>
            <a:ext cx="8394054" cy="225536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933876" y="6298540"/>
            <a:ext cx="7022683" cy="500096"/>
          </a:xfrm>
          <a:prstGeom prst="rect">
            <a:avLst/>
          </a:prstGeom>
        </p:spPr>
        <p:txBody>
          <a:bodyPr vert="horz" wrap="square" lIns="0" tIns="11516" rIns="0" bIns="0" rtlCol="0">
            <a:spAutoFit/>
          </a:bodyPr>
          <a:lstStyle/>
          <a:p>
            <a:pPr marL="11516" defTabSz="829178">
              <a:spcBef>
                <a:spcPts val="91"/>
              </a:spcBef>
            </a:pPr>
            <a:r>
              <a:rPr sz="1587" spc="-9" dirty="0">
                <a:solidFill>
                  <a:srgbClr val="7F0000"/>
                </a:solidFill>
                <a:latin typeface="Times New Roman"/>
                <a:cs typeface="Times New Roman"/>
              </a:rPr>
              <a:t>*This</a:t>
            </a:r>
            <a:r>
              <a:rPr sz="1587" spc="50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9" dirty="0">
                <a:solidFill>
                  <a:srgbClr val="7F0000"/>
                </a:solidFill>
                <a:latin typeface="Times New Roman"/>
                <a:cs typeface="Times New Roman"/>
              </a:rPr>
              <a:t>example</a:t>
            </a:r>
            <a:r>
              <a:rPr sz="1587" spc="113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5" dirty="0">
                <a:solidFill>
                  <a:srgbClr val="7F0000"/>
                </a:solidFill>
                <a:latin typeface="Times New Roman"/>
                <a:cs typeface="Times New Roman"/>
              </a:rPr>
              <a:t>is</a:t>
            </a:r>
            <a:r>
              <a:rPr sz="1587" spc="9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14" dirty="0">
                <a:solidFill>
                  <a:srgbClr val="7F0000"/>
                </a:solidFill>
                <a:latin typeface="Times New Roman"/>
                <a:cs typeface="Times New Roman"/>
              </a:rPr>
              <a:t>taken</a:t>
            </a:r>
            <a:r>
              <a:rPr sz="1587" spc="91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9" dirty="0">
                <a:solidFill>
                  <a:srgbClr val="7F0000"/>
                </a:solidFill>
                <a:latin typeface="Times New Roman"/>
                <a:cs typeface="Times New Roman"/>
              </a:rPr>
              <a:t>from:</a:t>
            </a:r>
            <a:r>
              <a:rPr sz="1587" spc="9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dirty="0">
                <a:solidFill>
                  <a:srgbClr val="7F0000"/>
                </a:solidFill>
                <a:latin typeface="Times New Roman"/>
                <a:cs typeface="Times New Roman"/>
              </a:rPr>
              <a:t>An</a:t>
            </a:r>
            <a:r>
              <a:rPr sz="1587" spc="9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5" dirty="0">
                <a:solidFill>
                  <a:srgbClr val="7F0000"/>
                </a:solidFill>
                <a:latin typeface="Times New Roman"/>
                <a:cs typeface="Times New Roman"/>
              </a:rPr>
              <a:t>Introduction</a:t>
            </a:r>
            <a:r>
              <a:rPr sz="1587" spc="136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5" dirty="0">
                <a:solidFill>
                  <a:srgbClr val="7F0000"/>
                </a:solidFill>
                <a:latin typeface="Times New Roman"/>
                <a:cs typeface="Times New Roman"/>
              </a:rPr>
              <a:t>to</a:t>
            </a:r>
            <a:r>
              <a:rPr sz="1587" spc="9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5" dirty="0">
                <a:solidFill>
                  <a:srgbClr val="7F0000"/>
                </a:solidFill>
                <a:latin typeface="Times New Roman"/>
                <a:cs typeface="Times New Roman"/>
              </a:rPr>
              <a:t>Hadoop.</a:t>
            </a:r>
            <a:r>
              <a:rPr sz="1587" spc="54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5" dirty="0">
                <a:solidFill>
                  <a:srgbClr val="7F0000"/>
                </a:solidFill>
                <a:latin typeface="Times New Roman"/>
                <a:cs typeface="Times New Roman"/>
              </a:rPr>
              <a:t>Mark</a:t>
            </a:r>
            <a:r>
              <a:rPr sz="1587" spc="45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9" dirty="0">
                <a:solidFill>
                  <a:srgbClr val="7F0000"/>
                </a:solidFill>
                <a:latin typeface="Times New Roman"/>
                <a:cs typeface="Times New Roman"/>
              </a:rPr>
              <a:t>Fei</a:t>
            </a:r>
            <a:r>
              <a:rPr sz="1587" spc="54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5" dirty="0">
                <a:solidFill>
                  <a:srgbClr val="7F0000"/>
                </a:solidFill>
                <a:latin typeface="Times New Roman"/>
                <a:cs typeface="Times New Roman"/>
              </a:rPr>
              <a:t>(Cloudera).</a:t>
            </a:r>
            <a:r>
              <a:rPr sz="1587" spc="95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5" dirty="0">
                <a:solidFill>
                  <a:srgbClr val="7F0000"/>
                </a:solidFill>
                <a:latin typeface="Times New Roman"/>
                <a:cs typeface="Times New Roman"/>
              </a:rPr>
              <a:t>Strata</a:t>
            </a:r>
            <a:endParaRPr sz="1587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11516" defTabSz="829178">
              <a:spcBef>
                <a:spcPts val="14"/>
              </a:spcBef>
            </a:pPr>
            <a:r>
              <a:rPr sz="1587" dirty="0">
                <a:solidFill>
                  <a:srgbClr val="7F0000"/>
                </a:solidFill>
                <a:latin typeface="Times New Roman"/>
                <a:cs typeface="Times New Roman"/>
              </a:rPr>
              <a:t>+</a:t>
            </a:r>
            <a:r>
              <a:rPr sz="1587" spc="-5" dirty="0">
                <a:solidFill>
                  <a:srgbClr val="7F0000"/>
                </a:solidFill>
                <a:latin typeface="Times New Roman"/>
                <a:cs typeface="Times New Roman"/>
              </a:rPr>
              <a:t> Hadoop</a:t>
            </a:r>
            <a:r>
              <a:rPr sz="1587" spc="18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32" dirty="0">
                <a:solidFill>
                  <a:srgbClr val="7F0000"/>
                </a:solidFill>
                <a:latin typeface="Times New Roman"/>
                <a:cs typeface="Times New Roman"/>
              </a:rPr>
              <a:t>World</a:t>
            </a:r>
            <a:r>
              <a:rPr sz="1587" spc="59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5" dirty="0">
                <a:solidFill>
                  <a:srgbClr val="7F0000"/>
                </a:solidFill>
                <a:latin typeface="Times New Roman"/>
                <a:cs typeface="Times New Roman"/>
              </a:rPr>
              <a:t>2012</a:t>
            </a:r>
            <a:r>
              <a:rPr sz="1587" spc="-27" dirty="0">
                <a:solidFill>
                  <a:srgbClr val="7F0000"/>
                </a:solidFill>
                <a:latin typeface="Times New Roman"/>
                <a:cs typeface="Times New Roman"/>
              </a:rPr>
              <a:t> </a:t>
            </a:r>
            <a:r>
              <a:rPr sz="1587" spc="-5" dirty="0">
                <a:solidFill>
                  <a:srgbClr val="7F0000"/>
                </a:solidFill>
                <a:latin typeface="Times New Roman"/>
                <a:cs typeface="Times New Roman"/>
              </a:rPr>
              <a:t>Conference</a:t>
            </a:r>
            <a:endParaRPr sz="1587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3630" y="67254"/>
            <a:ext cx="6783670" cy="968092"/>
          </a:xfrm>
          <a:prstGeom prst="rect">
            <a:avLst/>
          </a:prstGeom>
        </p:spPr>
        <p:txBody>
          <a:bodyPr vert="horz" wrap="square" lIns="0" tIns="9213" rIns="0" bIns="0" rtlCol="0">
            <a:spAutoFit/>
          </a:bodyPr>
          <a:lstStyle/>
          <a:p>
            <a:pPr marL="393860" marR="4607" indent="511326">
              <a:lnSpc>
                <a:spcPct val="101099"/>
              </a:lnSpc>
              <a:spcBef>
                <a:spcPts val="73"/>
              </a:spcBef>
            </a:pPr>
            <a:r>
              <a:rPr spc="18" dirty="0"/>
              <a:t>Map </a:t>
            </a:r>
            <a:r>
              <a:rPr spc="9" dirty="0"/>
              <a:t>Reduce </a:t>
            </a:r>
            <a:r>
              <a:rPr spc="14" dirty="0"/>
              <a:t>Example </a:t>
            </a:r>
            <a:r>
              <a:rPr spc="9" dirty="0"/>
              <a:t>– </a:t>
            </a:r>
            <a:r>
              <a:rPr spc="14" dirty="0"/>
              <a:t> </a:t>
            </a:r>
            <a:r>
              <a:rPr spc="18" dirty="0"/>
              <a:t>Phyton</a:t>
            </a:r>
            <a:r>
              <a:rPr spc="-68" dirty="0"/>
              <a:t> </a:t>
            </a:r>
            <a:r>
              <a:rPr spc="14" dirty="0"/>
              <a:t>code</a:t>
            </a:r>
            <a:r>
              <a:rPr spc="-9" dirty="0"/>
              <a:t> </a:t>
            </a:r>
            <a:r>
              <a:rPr spc="5" dirty="0"/>
              <a:t>for</a:t>
            </a:r>
            <a:r>
              <a:rPr spc="-14" dirty="0"/>
              <a:t> </a:t>
            </a:r>
            <a:r>
              <a:rPr spc="14" dirty="0"/>
              <a:t>map</a:t>
            </a:r>
            <a:r>
              <a:rPr spc="-5" dirty="0"/>
              <a:t> </a:t>
            </a:r>
            <a:r>
              <a:rPr spc="9" dirty="0"/>
              <a:t>function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93186" y="1218433"/>
            <a:ext cx="7425181" cy="876156"/>
          </a:xfrm>
          <a:prstGeom prst="rect">
            <a:avLst/>
          </a:prstGeom>
        </p:spPr>
        <p:txBody>
          <a:bodyPr vert="horz" wrap="square" lIns="0" tIns="10941" rIns="0" bIns="0" rtlCol="0">
            <a:spAutoFit/>
          </a:bodyPr>
          <a:lstStyle/>
          <a:p>
            <a:pPr marL="354128" marR="4607" indent="-343188" defTabSz="829178">
              <a:spcBef>
                <a:spcPts val="86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lang="en-IN"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811" spc="-27" dirty="0">
                <a:solidFill>
                  <a:srgbClr val="FF0000"/>
                </a:solidFill>
                <a:latin typeface="Times New Roman"/>
                <a:cs typeface="Times New Roman"/>
              </a:rPr>
              <a:t>map </a:t>
            </a:r>
            <a:r>
              <a:rPr sz="2811" spc="-5" dirty="0">
                <a:solidFill>
                  <a:srgbClr val="FF0000"/>
                </a:solidFill>
                <a:latin typeface="Times New Roman"/>
                <a:cs typeface="Times New Roman"/>
              </a:rPr>
              <a:t>function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will parse </a:t>
            </a:r>
            <a:r>
              <a:rPr sz="2811" dirty="0">
                <a:solidFill>
                  <a:prstClr val="black"/>
                </a:solidFill>
                <a:latin typeface="Times New Roman"/>
                <a:cs typeface="Times New Roman"/>
              </a:rPr>
              <a:t>the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event type, and </a:t>
            </a:r>
            <a:r>
              <a:rPr sz="281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then</a:t>
            </a:r>
            <a:r>
              <a:rPr sz="2811" spc="-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5" dirty="0">
                <a:solidFill>
                  <a:prstClr val="black"/>
                </a:solidFill>
                <a:latin typeface="Times New Roman"/>
                <a:cs typeface="Times New Roman"/>
              </a:rPr>
              <a:t>output</a:t>
            </a:r>
            <a:r>
              <a:rPr sz="2811" spc="-7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that</a:t>
            </a:r>
            <a:r>
              <a:rPr sz="2811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event</a:t>
            </a:r>
            <a:r>
              <a:rPr sz="2811" spc="-50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(key)</a:t>
            </a:r>
            <a:r>
              <a:rPr sz="2811" spc="-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and</a:t>
            </a:r>
            <a:r>
              <a:rPr sz="2811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a</a:t>
            </a:r>
            <a:r>
              <a:rPr sz="2811" spc="-1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literal</a:t>
            </a:r>
            <a:r>
              <a:rPr sz="2811" spc="-27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1</a:t>
            </a:r>
            <a:r>
              <a:rPr sz="2811" spc="-18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(value)</a:t>
            </a:r>
            <a:endParaRPr sz="2811" dirty="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18937" y="2415673"/>
            <a:ext cx="9137547" cy="369261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8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3630" y="67254"/>
            <a:ext cx="6783670" cy="968092"/>
          </a:xfrm>
          <a:prstGeom prst="rect">
            <a:avLst/>
          </a:prstGeom>
        </p:spPr>
        <p:txBody>
          <a:bodyPr vert="horz" wrap="square" lIns="0" tIns="9213" rIns="0" bIns="0" rtlCol="0">
            <a:spAutoFit/>
          </a:bodyPr>
          <a:lstStyle/>
          <a:p>
            <a:pPr marL="977163" marR="4607" indent="-22457">
              <a:lnSpc>
                <a:spcPct val="101099"/>
              </a:lnSpc>
              <a:spcBef>
                <a:spcPts val="73"/>
              </a:spcBef>
            </a:pPr>
            <a:r>
              <a:rPr spc="18" dirty="0"/>
              <a:t>Map</a:t>
            </a:r>
            <a:r>
              <a:rPr spc="-23" dirty="0"/>
              <a:t> </a:t>
            </a:r>
            <a:r>
              <a:rPr spc="9" dirty="0"/>
              <a:t>Reduce Example– </a:t>
            </a:r>
            <a:r>
              <a:rPr spc="-780" dirty="0"/>
              <a:t> </a:t>
            </a:r>
            <a:r>
              <a:rPr spc="14" dirty="0"/>
              <a:t>output</a:t>
            </a:r>
            <a:r>
              <a:rPr spc="-54" dirty="0"/>
              <a:t> </a:t>
            </a:r>
            <a:r>
              <a:rPr spc="14" dirty="0"/>
              <a:t>of</a:t>
            </a:r>
            <a:r>
              <a:rPr spc="-32" dirty="0"/>
              <a:t> </a:t>
            </a:r>
            <a:r>
              <a:rPr spc="14" dirty="0"/>
              <a:t>map</a:t>
            </a:r>
            <a:r>
              <a:rPr spc="-27" dirty="0"/>
              <a:t> </a:t>
            </a:r>
            <a:r>
              <a:rPr spc="9" dirty="0"/>
              <a:t>function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93186" y="1218433"/>
            <a:ext cx="6900611" cy="876156"/>
          </a:xfrm>
          <a:prstGeom prst="rect">
            <a:avLst/>
          </a:prstGeom>
        </p:spPr>
        <p:txBody>
          <a:bodyPr vert="horz" wrap="square" lIns="0" tIns="10941" rIns="0" bIns="0" rtlCol="0">
            <a:spAutoFit/>
          </a:bodyPr>
          <a:lstStyle/>
          <a:p>
            <a:pPr marL="354128" marR="4607" indent="-343188" defTabSz="829178">
              <a:spcBef>
                <a:spcPts val="86"/>
              </a:spcBef>
              <a:buFontTx/>
              <a:buChar char="•"/>
              <a:tabLst>
                <a:tab pos="354128" algn="l"/>
                <a:tab pos="354704" algn="l"/>
              </a:tabLst>
            </a:pPr>
            <a:r>
              <a:rPr sz="2811" dirty="0">
                <a:solidFill>
                  <a:prstClr val="black"/>
                </a:solidFill>
                <a:latin typeface="Times New Roman"/>
                <a:cs typeface="Times New Roman"/>
              </a:rPr>
              <a:t>The</a:t>
            </a:r>
            <a:r>
              <a:rPr sz="2811" spc="-41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27" dirty="0">
                <a:solidFill>
                  <a:prstClr val="black"/>
                </a:solidFill>
                <a:latin typeface="Times New Roman"/>
                <a:cs typeface="Times New Roman"/>
              </a:rPr>
              <a:t>map</a:t>
            </a:r>
            <a:r>
              <a:rPr sz="2811" spc="45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function</a:t>
            </a:r>
            <a:r>
              <a:rPr sz="2811" spc="-63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dirty="0">
                <a:solidFill>
                  <a:prstClr val="black"/>
                </a:solidFill>
                <a:latin typeface="Times New Roman"/>
                <a:cs typeface="Times New Roman"/>
              </a:rPr>
              <a:t>produces</a:t>
            </a:r>
            <a:r>
              <a:rPr sz="2811" spc="-54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key/value</a:t>
            </a:r>
            <a:r>
              <a:rPr sz="2811" spc="-5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5" dirty="0">
                <a:solidFill>
                  <a:prstClr val="black"/>
                </a:solidFill>
                <a:latin typeface="Times New Roman"/>
                <a:cs typeface="Times New Roman"/>
              </a:rPr>
              <a:t>pairs</a:t>
            </a:r>
            <a:r>
              <a:rPr sz="2811" spc="-36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-9" dirty="0">
                <a:solidFill>
                  <a:prstClr val="black"/>
                </a:solidFill>
                <a:latin typeface="Times New Roman"/>
                <a:cs typeface="Times New Roman"/>
              </a:rPr>
              <a:t>as </a:t>
            </a:r>
            <a:r>
              <a:rPr sz="2811" spc="-689" dirty="0">
                <a:solidFill>
                  <a:prstClr val="black"/>
                </a:solidFill>
                <a:latin typeface="Times New Roman"/>
                <a:cs typeface="Times New Roman"/>
              </a:rPr>
              <a:t> </a:t>
            </a:r>
            <a:r>
              <a:rPr sz="2811" spc="5" dirty="0">
                <a:solidFill>
                  <a:prstClr val="black"/>
                </a:solidFill>
                <a:latin typeface="Times New Roman"/>
                <a:cs typeface="Times New Roman"/>
              </a:rPr>
              <a:t>output</a:t>
            </a:r>
            <a:endParaRPr sz="2811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23281" y="1116627"/>
            <a:ext cx="8377585" cy="19578"/>
          </a:xfrm>
          <a:custGeom>
            <a:avLst/>
            <a:gdLst/>
            <a:ahLst/>
            <a:cxnLst/>
            <a:rect l="l" t="t" r="r" b="b"/>
            <a:pathLst>
              <a:path w="9238615" h="21590">
                <a:moveTo>
                  <a:pt x="9238487" y="21335"/>
                </a:moveTo>
                <a:lnTo>
                  <a:pt x="9238487" y="0"/>
                </a:lnTo>
                <a:lnTo>
                  <a:pt x="0" y="0"/>
                </a:lnTo>
                <a:lnTo>
                  <a:pt x="0" y="21335"/>
                </a:lnTo>
                <a:lnTo>
                  <a:pt x="9238487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3779" y="6152506"/>
            <a:ext cx="8374706" cy="19578"/>
          </a:xfrm>
          <a:custGeom>
            <a:avLst/>
            <a:gdLst/>
            <a:ahLst/>
            <a:cxnLst/>
            <a:rect l="l" t="t" r="r" b="b"/>
            <a:pathLst>
              <a:path w="9235440" h="21590">
                <a:moveTo>
                  <a:pt x="9235439" y="21335"/>
                </a:moveTo>
                <a:lnTo>
                  <a:pt x="9235439" y="0"/>
                </a:lnTo>
                <a:lnTo>
                  <a:pt x="0" y="0"/>
                </a:lnTo>
                <a:lnTo>
                  <a:pt x="0" y="21335"/>
                </a:lnTo>
                <a:lnTo>
                  <a:pt x="9235439" y="213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829178"/>
            <a:endParaRPr sz="1632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1276" y="2484773"/>
            <a:ext cx="2954640" cy="2752873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589049" y="6313463"/>
            <a:ext cx="33743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52" defTabSz="829178">
              <a:lnSpc>
                <a:spcPts val="1442"/>
              </a:lnSpc>
            </a:pPr>
            <a:fld id="{81D60167-4931-47E6-BA6A-407CBD079E47}" type="slidenum">
              <a:rPr sz="1360" spc="14" dirty="0">
                <a:solidFill>
                  <a:prstClr val="black"/>
                </a:solidFill>
                <a:latin typeface="Times New Roman"/>
                <a:cs typeface="Times New Roman"/>
              </a:rPr>
              <a:pPr marL="36852" defTabSz="829178">
                <a:lnSpc>
                  <a:spcPts val="1442"/>
                </a:lnSpc>
              </a:pPr>
              <a:t>9</a:t>
            </a:fld>
            <a:endParaRPr sz="136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2647</Words>
  <Application>Microsoft Office PowerPoint</Application>
  <PresentationFormat>Widescreen</PresentationFormat>
  <Paragraphs>207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Arial MT</vt:lpstr>
      <vt:lpstr>Calibri</vt:lpstr>
      <vt:lpstr>Times New Roman</vt:lpstr>
      <vt:lpstr>urw-din</vt:lpstr>
      <vt:lpstr>1_Office Theme</vt:lpstr>
      <vt:lpstr>   NoSQL Databases (18CS823)  </vt:lpstr>
      <vt:lpstr>PowerPoint Presentation</vt:lpstr>
      <vt:lpstr>NoSQL databases: Aggregated DBs</vt:lpstr>
      <vt:lpstr>Map Reduce</vt:lpstr>
      <vt:lpstr>Map Reduce</vt:lpstr>
      <vt:lpstr>Map Reduce - benefits</vt:lpstr>
      <vt:lpstr>Map Reduce Example* – Job input</vt:lpstr>
      <vt:lpstr>Map Reduce Example –  Phyton code for map function</vt:lpstr>
      <vt:lpstr>Map Reduce Example–  output of map function</vt:lpstr>
      <vt:lpstr>Map Reduce Example –  Input to Reduce Function</vt:lpstr>
      <vt:lpstr>Map Reduce Example –  Python Code for Reduce Function</vt:lpstr>
      <vt:lpstr>Map Reduce Example –  Python Code for Reduce Function</vt:lpstr>
      <vt:lpstr>Map Reduce Example –  Output of the Reduce Function</vt:lpstr>
      <vt:lpstr>Map Reduce Example –  Recap in data flow</vt:lpstr>
      <vt:lpstr>MongoDB</vt:lpstr>
      <vt:lpstr>PowerPoint Presentation</vt:lpstr>
      <vt:lpstr>PowerPoint Presentation</vt:lpstr>
      <vt:lpstr>Example 2</vt:lpstr>
      <vt:lpstr>PowerPoint Presentation</vt:lpstr>
      <vt:lpstr>An Example with Aggregate data</vt:lpstr>
      <vt:lpstr>An Example with Aggregate data</vt:lpstr>
      <vt:lpstr>An Example with Aggregate data</vt:lpstr>
      <vt:lpstr>An Example with Aggregate data</vt:lpstr>
      <vt:lpstr>An Example with Aggregate data</vt:lpstr>
      <vt:lpstr>Partitioning map outputs</vt:lpstr>
      <vt:lpstr>Looking at the entire distributed computation</vt:lpstr>
      <vt:lpstr>PowerPoint Presentation</vt:lpstr>
      <vt:lpstr>PowerPoint Presentation</vt:lpstr>
      <vt:lpstr>Each Reducer Has an Output</vt:lpstr>
      <vt:lpstr>Programming with map-reduce</vt:lpstr>
      <vt:lpstr>A further example</vt:lpstr>
      <vt:lpstr>7.2. Partitioning and Combining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7.3. Composing Map-Reduce Calculations </vt:lpstr>
      <vt:lpstr>PowerPoint Presentation</vt:lpstr>
      <vt:lpstr>7.3.1. A Two Stage Map-Reduce Example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Ancy Cherian</dc:creator>
  <cp:lastModifiedBy>Ancy Cherian</cp:lastModifiedBy>
  <cp:revision>2</cp:revision>
  <dcterms:created xsi:type="dcterms:W3CDTF">2023-06-06T06:11:41Z</dcterms:created>
  <dcterms:modified xsi:type="dcterms:W3CDTF">2023-06-06T06:14:58Z</dcterms:modified>
</cp:coreProperties>
</file>

<file path=docProps/thumbnail.jpeg>
</file>